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4" r:id="rId1"/>
  </p:sldMasterIdLst>
  <p:notesMasterIdLst>
    <p:notesMasterId r:id="rId38"/>
  </p:notesMasterIdLst>
  <p:sldIdLst>
    <p:sldId id="256" r:id="rId2"/>
    <p:sldId id="331" r:id="rId3"/>
    <p:sldId id="334" r:id="rId4"/>
    <p:sldId id="335" r:id="rId5"/>
    <p:sldId id="336" r:id="rId6"/>
    <p:sldId id="341" r:id="rId7"/>
    <p:sldId id="338" r:id="rId8"/>
    <p:sldId id="339" r:id="rId9"/>
    <p:sldId id="260" r:id="rId10"/>
    <p:sldId id="261" r:id="rId11"/>
    <p:sldId id="262" r:id="rId12"/>
    <p:sldId id="318" r:id="rId13"/>
    <p:sldId id="317" r:id="rId14"/>
    <p:sldId id="323" r:id="rId15"/>
    <p:sldId id="324" r:id="rId16"/>
    <p:sldId id="325" r:id="rId17"/>
    <p:sldId id="327" r:id="rId18"/>
    <p:sldId id="268" r:id="rId19"/>
    <p:sldId id="270" r:id="rId20"/>
    <p:sldId id="347" r:id="rId21"/>
    <p:sldId id="343" r:id="rId22"/>
    <p:sldId id="269" r:id="rId23"/>
    <p:sldId id="271" r:id="rId24"/>
    <p:sldId id="272" r:id="rId25"/>
    <p:sldId id="273" r:id="rId26"/>
    <p:sldId id="345" r:id="rId27"/>
    <p:sldId id="342" r:id="rId28"/>
    <p:sldId id="274" r:id="rId29"/>
    <p:sldId id="275" r:id="rId30"/>
    <p:sldId id="348" r:id="rId31"/>
    <p:sldId id="349" r:id="rId32"/>
    <p:sldId id="350" r:id="rId33"/>
    <p:sldId id="351" r:id="rId34"/>
    <p:sldId id="352" r:id="rId35"/>
    <p:sldId id="353" r:id="rId36"/>
    <p:sldId id="35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5"/>
    <p:restoredTop sz="95915"/>
  </p:normalViewPr>
  <p:slideViewPr>
    <p:cSldViewPr snapToGrid="0" snapToObjects="1" showGuides="1">
      <p:cViewPr varScale="1">
        <p:scale>
          <a:sx n="115" d="100"/>
          <a:sy n="115" d="100"/>
        </p:scale>
        <p:origin x="536" y="184"/>
      </p:cViewPr>
      <p:guideLst>
        <p:guide orient="horz" pos="22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B24B9B-9DCD-CF4F-A4A6-492BFA09CB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2207C-B50F-0447-9E36-59E228E02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10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842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FF8BA5-3F98-BA4B-8C9C-5BEE714DCDAF}" type="datetimeFigureOut">
              <a:rPr lang="en-US" smtClean="0"/>
              <a:t>7/3/20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8AF1A1B-E1AC-6F45-B76A-D6693E384B4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18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www.rstudio.com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programming in R for Biologist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79" y="3531204"/>
            <a:ext cx="9112581" cy="617050"/>
          </a:xfrm>
        </p:spPr>
        <p:txBody>
          <a:bodyPr>
            <a:normAutofit/>
          </a:bodyPr>
          <a:lstStyle/>
          <a:p>
            <a:r>
              <a:rPr lang="en-US" smtClean="0"/>
              <a:t>Mohammad </a:t>
            </a:r>
            <a:r>
              <a:rPr lang="en-US" dirty="0" err="1" smtClean="0"/>
              <a:t>umer</a:t>
            </a:r>
            <a:r>
              <a:rPr lang="en-US" dirty="0" smtClean="0"/>
              <a:t> </a:t>
            </a:r>
            <a:r>
              <a:rPr lang="en-US" dirty="0" err="1" smtClean="0"/>
              <a:t>sharif</a:t>
            </a:r>
            <a:r>
              <a:rPr lang="en-US" dirty="0" smtClean="0"/>
              <a:t> </a:t>
            </a:r>
            <a:r>
              <a:rPr lang="en-US" dirty="0" err="1" smtClean="0"/>
              <a:t>shohan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764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"/>
          <p:cNvSpPr/>
          <p:nvPr/>
        </p:nvSpPr>
        <p:spPr>
          <a:xfrm>
            <a:off x="1658471" y="0"/>
            <a:ext cx="11206" cy="244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588"/>
          </a:p>
        </p:txBody>
      </p:sp>
      <p:sp>
        <p:nvSpPr>
          <p:cNvPr id="4" name="object 4"/>
          <p:cNvSpPr txBox="1"/>
          <p:nvPr/>
        </p:nvSpPr>
        <p:spPr>
          <a:xfrm>
            <a:off x="2815591" y="1337093"/>
            <a:ext cx="3307160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The R Project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5590" y="2114532"/>
            <a:ext cx="6879476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Environment for statistical computing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118148" y="2489704"/>
            <a:ext cx="262350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and graphics</a:t>
            </a:r>
          </a:p>
          <a:p>
            <a:pPr marL="100858">
              <a:lnSpc>
                <a:spcPts val="3845"/>
              </a:lnSpc>
              <a:spcBef>
                <a:spcPts val="277"/>
              </a:spcBef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Free software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5591" y="3597743"/>
            <a:ext cx="6857291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Associated with simple programming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18148" y="3972914"/>
            <a:ext cx="381759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language</a:t>
            </a:r>
          </a:p>
          <a:p>
            <a:pPr marL="100858">
              <a:lnSpc>
                <a:spcPts val="3845"/>
              </a:lnSpc>
              <a:spcBef>
                <a:spcPts val="277"/>
              </a:spcBef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Similar to S and S-plus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5590" y="5081156"/>
            <a:ext cx="353954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6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u="sng" dirty="0">
                <a:solidFill>
                  <a:srgbClr val="9ACC00"/>
                </a:solidFill>
                <a:latin typeface="IAUQWD+ArialMT"/>
                <a:cs typeface="IAUQWD+ArialMT"/>
              </a:rPr>
              <a:t>www.r-project.org</a:t>
            </a:r>
          </a:p>
        </p:txBody>
      </p:sp>
      <p:sp>
        <p:nvSpPr>
          <p:cNvPr id="10" name="object 3"/>
          <p:cNvSpPr txBox="1"/>
          <p:nvPr/>
        </p:nvSpPr>
        <p:spPr>
          <a:xfrm>
            <a:off x="4291875" y="239640"/>
            <a:ext cx="183087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5"/>
              </a:lnSpc>
            </a:pPr>
            <a:r>
              <a:rPr sz="2314" spc="-16" dirty="0">
                <a:solidFill>
                  <a:schemeClr val="accent6">
                    <a:lumMod val="75000"/>
                  </a:schemeClr>
                </a:solidFill>
                <a:latin typeface="PRFBAD+TimesNewRomanPS-BoldMT"/>
                <a:cs typeface="PRFBAD+TimesNewRomanPS-BoldMT"/>
              </a:rPr>
              <a:t>What</a:t>
            </a:r>
            <a:r>
              <a:rPr sz="2314" dirty="0">
                <a:solidFill>
                  <a:schemeClr val="accent6">
                    <a:lumMod val="75000"/>
                  </a:schemeClr>
                </a:solidFill>
                <a:latin typeface="PRFBAD+TimesNewRomanPS-BoldMT"/>
                <a:cs typeface="PRFBAD+TimesNewRomanPS-BoldMT"/>
              </a:rPr>
              <a:t> </a:t>
            </a:r>
            <a:r>
              <a:rPr sz="2314" spc="-11" dirty="0">
                <a:solidFill>
                  <a:schemeClr val="accent6">
                    <a:lumMod val="75000"/>
                  </a:schemeClr>
                </a:solidFill>
                <a:latin typeface="PRFBAD+TimesNewRomanPS-BoldMT"/>
                <a:cs typeface="PRFBAD+TimesNewRomanPS-BoldMT"/>
              </a:rPr>
              <a:t>is</a:t>
            </a:r>
            <a:r>
              <a:rPr sz="2314" dirty="0">
                <a:solidFill>
                  <a:schemeClr val="accent6">
                    <a:lumMod val="75000"/>
                  </a:schemeClr>
                </a:solidFill>
                <a:latin typeface="PRFBAD+TimesNewRomanPS-BoldMT"/>
                <a:cs typeface="PRFBAD+TimesNewRomanPS-BoldMT"/>
              </a:rPr>
              <a:t> </a:t>
            </a:r>
            <a:r>
              <a:rPr sz="2314" spc="-14" dirty="0">
                <a:solidFill>
                  <a:schemeClr val="accent6">
                    <a:lumMod val="75000"/>
                  </a:schemeClr>
                </a:solidFill>
                <a:latin typeface="PRFBAD+TimesNewRomanPS-BoldMT"/>
                <a:cs typeface="PRFBAD+TimesNewRomanPS-BoldMT"/>
              </a:rPr>
              <a:t>R?</a:t>
            </a:r>
          </a:p>
        </p:txBody>
      </p:sp>
      <p:sp>
        <p:nvSpPr>
          <p:cNvPr id="11" name="object 4"/>
          <p:cNvSpPr txBox="1"/>
          <p:nvPr/>
        </p:nvSpPr>
        <p:spPr>
          <a:xfrm>
            <a:off x="1852099" y="666555"/>
            <a:ext cx="8487801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74"/>
              </a:lnSpc>
            </a:pPr>
            <a:r>
              <a:rPr sz="2677" dirty="0">
                <a:solidFill>
                  <a:srgbClr val="984807"/>
                </a:solidFill>
                <a:latin typeface="USVKED+Arial-BoldMT"/>
                <a:cs typeface="USVKED+Arial-BoldMT"/>
              </a:rPr>
              <a:t>A</a:t>
            </a:r>
            <a:r>
              <a:rPr sz="2677" spc="-31" dirty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dirty="0">
                <a:solidFill>
                  <a:srgbClr val="984807"/>
                </a:solidFill>
                <a:latin typeface="USVKED+Arial-BoldMT"/>
                <a:cs typeface="USVKED+Arial-BoldMT"/>
              </a:rPr>
              <a:t>free</a:t>
            </a:r>
            <a:r>
              <a:rPr sz="2677" spc="70" dirty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dirty="0">
                <a:solidFill>
                  <a:srgbClr val="984807"/>
                </a:solidFill>
                <a:latin typeface="USVKED+Arial-BoldMT"/>
                <a:cs typeface="USVKED+Arial-BoldMT"/>
              </a:rPr>
              <a:t>software</a:t>
            </a:r>
            <a:r>
              <a:rPr sz="2677" spc="70" dirty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dirty="0">
                <a:solidFill>
                  <a:srgbClr val="984807"/>
                </a:solidFill>
                <a:latin typeface="USVKED+Arial-BoldMT"/>
                <a:cs typeface="USVKED+Arial-BoldMT"/>
              </a:rPr>
              <a:t>for</a:t>
            </a:r>
            <a:r>
              <a:rPr sz="2677" spc="63" dirty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dirty="0">
                <a:solidFill>
                  <a:srgbClr val="984807"/>
                </a:solidFill>
                <a:latin typeface="USVKED+Arial-BoldMT"/>
                <a:cs typeface="USVKED+Arial-BoldMT"/>
              </a:rPr>
              <a:t>statistical</a:t>
            </a:r>
            <a:r>
              <a:rPr sz="2677" spc="64" dirty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>
                <a:solidFill>
                  <a:srgbClr val="984807"/>
                </a:solidFill>
                <a:latin typeface="USVKED+Arial-BoldMT"/>
                <a:cs typeface="USVKED+Arial-BoldMT"/>
              </a:rPr>
              <a:t>analysis</a:t>
            </a:r>
            <a:r>
              <a:rPr sz="2677" spc="71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smtClean="0">
                <a:solidFill>
                  <a:srgbClr val="984807"/>
                </a:solidFill>
                <a:latin typeface="USVKED+Arial-BoldMT"/>
                <a:cs typeface="USVKED+Arial-BoldMT"/>
              </a:rPr>
              <a:t>and</a:t>
            </a:r>
            <a:r>
              <a:rPr lang="en-US" sz="2677" smtClean="0">
                <a:solidFill>
                  <a:srgbClr val="984807"/>
                </a:solidFill>
                <a:latin typeface="USVKED+Arial-BoldMT"/>
                <a:cs typeface="USVKED+Arial-BoldMT"/>
              </a:rPr>
              <a:t> </a:t>
            </a:r>
            <a:r>
              <a:rPr sz="2677" smtClean="0">
                <a:solidFill>
                  <a:srgbClr val="984807"/>
                </a:solidFill>
                <a:latin typeface="USVKED+Arial-BoldMT"/>
                <a:cs typeface="USVKED+Arial-BoldMT"/>
              </a:rPr>
              <a:t>graphics</a:t>
            </a:r>
            <a:endParaRPr sz="2677" dirty="0">
              <a:solidFill>
                <a:srgbClr val="984807"/>
              </a:solidFill>
              <a:latin typeface="USVKED+Arial-BoldMT"/>
              <a:cs typeface="USVKED+Arial-BoldMT"/>
            </a:endParaRPr>
          </a:p>
        </p:txBody>
      </p:sp>
    </p:spTree>
    <p:extLst>
      <p:ext uri="{BB962C8B-B14F-4D97-AF65-F5344CB8AC3E}">
        <p14:creationId xmlns:p14="http://schemas.microsoft.com/office/powerpoint/2010/main" val="92598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1" y="1337093"/>
            <a:ext cx="3307160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The R Project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086732"/>
            <a:ext cx="751907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Versions of R exist of Windows, MacOS, Linux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118148" y="2376524"/>
            <a:ext cx="460035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and various other Unix flavors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5590" y="3101985"/>
            <a:ext cx="6880826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R was originally written by Ross Ihaka and</a:t>
            </a:r>
          </a:p>
          <a:p>
            <a:pPr marL="302574">
              <a:lnSpc>
                <a:spcPts val="2282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Robert Gentleman, at the University of</a:t>
            </a:r>
          </a:p>
          <a:p>
            <a:pPr marL="302574">
              <a:lnSpc>
                <a:spcPts val="2287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Auckland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5590" y="4407695"/>
            <a:ext cx="6745888" cy="9361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It is an implementation of the S language,</a:t>
            </a:r>
          </a:p>
          <a:p>
            <a:pPr marL="302574">
              <a:lnSpc>
                <a:spcPts val="2282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which was principally developed by John</a:t>
            </a:r>
          </a:p>
          <a:p>
            <a:pPr marL="302574">
              <a:lnSpc>
                <a:spcPts val="2282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Chambers</a:t>
            </a:r>
          </a:p>
        </p:txBody>
      </p:sp>
    </p:spTree>
    <p:extLst>
      <p:ext uri="{BB962C8B-B14F-4D97-AF65-F5344CB8AC3E}">
        <p14:creationId xmlns:p14="http://schemas.microsoft.com/office/powerpoint/2010/main" val="42097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844041" y="1716953"/>
            <a:ext cx="8799781" cy="1205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81"/>
              </a:lnSpc>
            </a:pP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RStudio allows</a:t>
            </a:r>
            <a:r>
              <a:rPr sz="26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user</a:t>
            </a:r>
            <a:r>
              <a:rPr sz="26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8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spc="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run</a:t>
            </a:r>
            <a:r>
              <a:rPr sz="260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R in</a:t>
            </a:r>
            <a:r>
              <a:rPr sz="2600" spc="-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sz="2600" spc="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1" dirty="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 user-friendly</a:t>
            </a:r>
          </a:p>
          <a:p>
            <a:pPr>
              <a:lnSpc>
                <a:spcPts val="3119"/>
              </a:lnSpc>
            </a:pPr>
            <a:r>
              <a:rPr sz="2600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environment.</a:t>
            </a:r>
            <a:r>
              <a:rPr sz="2600" spc="578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It is</a:t>
            </a:r>
            <a:r>
              <a:rPr sz="2600" spc="-15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  <a:hlinkClick r:id="rId2"/>
              </a:rPr>
              <a:t>open-sour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ce</a:t>
            </a:r>
            <a:r>
              <a:rPr sz="26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(i.e.</a:t>
            </a:r>
            <a:r>
              <a:rPr sz="26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free)</a:t>
            </a:r>
            <a:r>
              <a:rPr sz="26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2600" spc="-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available</a:t>
            </a:r>
            <a:r>
              <a:rPr sz="2600" spc="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5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</a:p>
          <a:p>
            <a:pPr>
              <a:lnSpc>
                <a:spcPts val="3120"/>
              </a:lnSpc>
            </a:pPr>
            <a:r>
              <a:rPr sz="2600" u="sng" spc="-11" dirty="0">
                <a:solidFill>
                  <a:srgbClr val="0000FF"/>
                </a:solidFill>
                <a:latin typeface="Calibri"/>
                <a:cs typeface="Calibri"/>
                <a:hlinkClick r:id="rId2"/>
              </a:rPr>
              <a:t>http://www.rstudio.com/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41382" y="6447107"/>
            <a:ext cx="305841" cy="192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64"/>
              </a:lnSpc>
            </a:pPr>
            <a:r>
              <a:rPr sz="1200" dirty="0">
                <a:solidFill>
                  <a:srgbClr val="898989"/>
                </a:solidFill>
                <a:latin typeface="Calibri"/>
                <a:cs typeface="Calibri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91640" y="6598877"/>
            <a:ext cx="66354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15"/>
              </a:lnSpc>
            </a:pPr>
            <a:r>
              <a:rPr sz="1000" b="1" dirty="0">
                <a:solidFill>
                  <a:srgbClr val="D9D9D9"/>
                </a:solidFill>
                <a:latin typeface="Calibri"/>
                <a:cs typeface="Calibri"/>
              </a:rPr>
              <a:t>DSS/OTR</a:t>
            </a:r>
          </a:p>
        </p:txBody>
      </p:sp>
      <p:sp>
        <p:nvSpPr>
          <p:cNvPr id="9" name="object 4"/>
          <p:cNvSpPr txBox="1"/>
          <p:nvPr/>
        </p:nvSpPr>
        <p:spPr>
          <a:xfrm>
            <a:off x="4590351" y="620341"/>
            <a:ext cx="3307160" cy="4818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lang="en-US" sz="2912" dirty="0" smtClean="0">
                <a:solidFill>
                  <a:srgbClr val="326565"/>
                </a:solidFill>
                <a:latin typeface="ONCLFV+Arial-Black"/>
                <a:cs typeface="ONCLFV+Arial-Black"/>
              </a:rPr>
              <a:t>Introducing </a:t>
            </a:r>
            <a:r>
              <a:rPr lang="en-US" sz="2912" dirty="0" err="1" smtClean="0">
                <a:solidFill>
                  <a:srgbClr val="326565"/>
                </a:solidFill>
                <a:latin typeface="ONCLFV+Arial-Black"/>
                <a:cs typeface="ONCLFV+Arial-Black"/>
              </a:rPr>
              <a:t>RStudio</a:t>
            </a:r>
            <a:endParaRPr sz="2912" dirty="0">
              <a:solidFill>
                <a:srgbClr val="326565"/>
              </a:solidFill>
              <a:latin typeface="ONCLFV+Arial-Black"/>
              <a:cs typeface="ONCLFV+Arial-Black"/>
            </a:endParaRPr>
          </a:p>
        </p:txBody>
      </p:sp>
    </p:spTree>
    <p:extLst>
      <p:ext uri="{BB962C8B-B14F-4D97-AF65-F5344CB8AC3E}">
        <p14:creationId xmlns:p14="http://schemas.microsoft.com/office/powerpoint/2010/main" val="39244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393901" y="-11150"/>
            <a:ext cx="9144000" cy="6821123"/>
            <a:chOff x="0" y="0"/>
            <a:chExt cx="9144000" cy="6943786"/>
          </a:xfrm>
        </p:grpSpPr>
        <p:sp>
          <p:nvSpPr>
            <p:cNvPr id="14" name="object 1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15" name="object 3"/>
            <p:cNvSpPr txBox="1"/>
            <p:nvPr/>
          </p:nvSpPr>
          <p:spPr>
            <a:xfrm>
              <a:off x="3162045" y="351315"/>
              <a:ext cx="3506093" cy="12439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43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00" b="1" dirty="0">
                  <a:solidFill>
                    <a:srgbClr val="000000"/>
                  </a:solidFill>
                  <a:latin typeface="Calibri"/>
                  <a:cs typeface="Calibri"/>
                </a:rPr>
                <a:t>RStudio screen</a:t>
              </a:r>
            </a:p>
          </p:txBody>
        </p:sp>
        <p:sp>
          <p:nvSpPr>
            <p:cNvPr id="16" name="object 4"/>
            <p:cNvSpPr txBox="1"/>
            <p:nvPr/>
          </p:nvSpPr>
          <p:spPr>
            <a:xfrm>
              <a:off x="5045328" y="2558462"/>
              <a:ext cx="3718655" cy="104024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94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workspace</a:t>
              </a:r>
              <a:r>
                <a:rPr sz="1600" b="1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6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shows</a:t>
              </a:r>
              <a:r>
                <a:rPr sz="16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all</a:t>
              </a:r>
              <a:r>
                <a:rPr sz="1600" spc="-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active</a:t>
              </a:r>
            </a:p>
            <a:p>
              <a:pPr marL="0" marR="0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objects</a:t>
              </a:r>
              <a:r>
                <a:rPr sz="16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(see</a:t>
              </a:r>
              <a:r>
                <a:rPr sz="16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next</a:t>
              </a:r>
              <a:r>
                <a:rPr sz="16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slide).</a:t>
              </a:r>
              <a:r>
                <a:rPr sz="1600" spc="-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6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history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</a:p>
            <a:p>
              <a:pPr marL="0" marR="0">
                <a:lnSpc>
                  <a:spcPts val="192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shows</a:t>
              </a:r>
              <a:r>
                <a:rPr sz="16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 list</a:t>
              </a:r>
              <a:r>
                <a:rPr sz="1600" spc="-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of</a:t>
              </a:r>
              <a:r>
                <a:rPr sz="16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commands used so </a:t>
              </a:r>
              <a:r>
                <a:rPr sz="1600" spc="-47" dirty="0">
                  <a:solidFill>
                    <a:srgbClr val="000000"/>
                  </a:solidFill>
                  <a:latin typeface="Calibri"/>
                  <a:cs typeface="Calibri"/>
                </a:rPr>
                <a:t>far.</a:t>
              </a:r>
            </a:p>
          </p:txBody>
        </p:sp>
        <p:sp>
          <p:nvSpPr>
            <p:cNvPr id="17" name="object 5"/>
            <p:cNvSpPr txBox="1"/>
            <p:nvPr/>
          </p:nvSpPr>
          <p:spPr>
            <a:xfrm>
              <a:off x="5024628" y="4311697"/>
              <a:ext cx="4112134" cy="20155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948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files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 shows</a:t>
              </a:r>
              <a:r>
                <a:rPr sz="16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all</a:t>
              </a:r>
              <a:r>
                <a:rPr sz="1600" spc="-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files</a:t>
              </a:r>
              <a:r>
                <a:rPr sz="1600" spc="-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and</a:t>
              </a:r>
              <a:r>
                <a:rPr sz="1600" spc="-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folders</a:t>
              </a:r>
            </a:p>
            <a:p>
              <a:pPr marL="0" marR="0">
                <a:lnSpc>
                  <a:spcPts val="191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in</a:t>
              </a:r>
              <a:r>
                <a:rPr sz="1600" spc="-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your</a:t>
              </a:r>
              <a:r>
                <a:rPr sz="1600" spc="4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default workspace</a:t>
              </a:r>
              <a:r>
                <a:rPr sz="1600" spc="3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as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if</a:t>
              </a:r>
              <a:r>
                <a:rPr sz="1600" spc="-15" dirty="0">
                  <a:solidFill>
                    <a:srgbClr val="000000"/>
                  </a:solidFill>
                  <a:latin typeface="Calibri"/>
                  <a:cs typeface="Calibri"/>
                </a:rPr>
                <a:t> you</a:t>
              </a:r>
              <a:r>
                <a:rPr sz="1600" spc="3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5" dirty="0">
                  <a:solidFill>
                    <a:srgbClr val="000000"/>
                  </a:solidFill>
                  <a:latin typeface="Calibri"/>
                  <a:cs typeface="Calibri"/>
                </a:rPr>
                <a:t>were</a:t>
              </a:r>
              <a:r>
                <a:rPr sz="1600" spc="4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on</a:t>
              </a:r>
            </a:p>
            <a:p>
              <a:pPr marL="0" marR="0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 PC/Mac</a:t>
              </a:r>
              <a:r>
                <a:rPr sz="1600" spc="-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20" dirty="0">
                  <a:solidFill>
                    <a:srgbClr val="000000"/>
                  </a:solidFill>
                  <a:latin typeface="Calibri"/>
                  <a:cs typeface="Calibri"/>
                </a:rPr>
                <a:t>window.</a:t>
              </a:r>
              <a:r>
                <a:rPr sz="1600" spc="46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plots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6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will</a:t>
              </a:r>
              <a:r>
                <a:rPr sz="1600" spc="-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show</a:t>
              </a:r>
            </a:p>
            <a:p>
              <a:pPr marL="0" marR="0">
                <a:lnSpc>
                  <a:spcPts val="191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all</a:t>
              </a:r>
              <a:r>
                <a:rPr sz="1600" spc="-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your</a:t>
              </a:r>
              <a:r>
                <a:rPr sz="1600" spc="4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graphs. The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packages</a:t>
              </a:r>
              <a:r>
                <a:rPr sz="1600" b="1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 will</a:t>
              </a:r>
              <a:r>
                <a:rPr sz="1600" spc="-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list</a:t>
              </a:r>
              <a:r>
                <a:rPr sz="1600" spc="-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</a:t>
              </a:r>
            </a:p>
            <a:p>
              <a:pPr marL="0" marR="0">
                <a:lnSpc>
                  <a:spcPts val="192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series</a:t>
              </a:r>
              <a:r>
                <a:rPr sz="16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of packages or</a:t>
              </a:r>
              <a:r>
                <a:rPr sz="16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add-ons needed to</a:t>
              </a:r>
            </a:p>
            <a:p>
              <a:pPr marL="0" marR="0">
                <a:lnSpc>
                  <a:spcPts val="1922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run</a:t>
              </a:r>
              <a:r>
                <a:rPr sz="16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certain processes.</a:t>
              </a:r>
              <a:r>
                <a:rPr sz="1600" spc="4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4" dirty="0">
                  <a:solidFill>
                    <a:srgbClr val="000000"/>
                  </a:solidFill>
                  <a:latin typeface="Calibri"/>
                  <a:cs typeface="Calibri"/>
                </a:rPr>
                <a:t>For</a:t>
              </a:r>
              <a:r>
                <a:rPr sz="1600" spc="3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additional </a:t>
              </a:r>
              <a:r>
                <a:rPr sz="1600" spc="-14" dirty="0">
                  <a:solidFill>
                    <a:srgbClr val="000000"/>
                  </a:solidFill>
                  <a:latin typeface="Calibri"/>
                  <a:cs typeface="Calibri"/>
                </a:rPr>
                <a:t>info</a:t>
              </a:r>
            </a:p>
            <a:p>
              <a:pPr marL="0" marR="0">
                <a:lnSpc>
                  <a:spcPts val="191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see</a:t>
              </a:r>
              <a:r>
                <a:rPr sz="16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600" b="1" dirty="0">
                  <a:solidFill>
                    <a:srgbClr val="000000"/>
                  </a:solidFill>
                  <a:latin typeface="Calibri"/>
                  <a:cs typeface="Calibri"/>
                </a:rPr>
                <a:t>help</a:t>
              </a:r>
              <a:r>
                <a:rPr sz="1600" b="1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spc="-1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</a:p>
          </p:txBody>
        </p:sp>
        <p:sp>
          <p:nvSpPr>
            <p:cNvPr id="18" name="object 6"/>
            <p:cNvSpPr txBox="1"/>
            <p:nvPr/>
          </p:nvSpPr>
          <p:spPr>
            <a:xfrm>
              <a:off x="701040" y="5452852"/>
              <a:ext cx="3670759" cy="89656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800" b="1" dirty="0">
                  <a:solidFill>
                    <a:srgbClr val="000000"/>
                  </a:solidFill>
                  <a:latin typeface="Calibri"/>
                  <a:cs typeface="Calibri"/>
                </a:rPr>
                <a:t>console</a:t>
              </a:r>
              <a:r>
                <a:rPr sz="1800" b="1" spc="-3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is where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can type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commands and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see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output</a:t>
              </a:r>
            </a:p>
          </p:txBody>
        </p:sp>
        <p:sp>
          <p:nvSpPr>
            <p:cNvPr id="19" name="object 7"/>
            <p:cNvSpPr txBox="1"/>
            <p:nvPr/>
          </p:nvSpPr>
          <p:spPr>
            <a:xfrm>
              <a:off x="8517381" y="6447107"/>
              <a:ext cx="305841" cy="414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4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898989"/>
                  </a:solidFill>
                  <a:latin typeface="Calibri"/>
                  <a:cs typeface="Calibri"/>
                </a:rPr>
                <a:t>3</a:t>
              </a:r>
            </a:p>
          </p:txBody>
        </p:sp>
        <p:sp>
          <p:nvSpPr>
            <p:cNvPr id="20" name="object 8"/>
            <p:cNvSpPr txBox="1"/>
            <p:nvPr/>
          </p:nvSpPr>
          <p:spPr>
            <a:xfrm>
              <a:off x="167639" y="6598877"/>
              <a:ext cx="663547" cy="3449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2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D9D9D9"/>
                  </a:solidFill>
                  <a:latin typeface="Calibri"/>
                  <a:cs typeface="Calibri"/>
                </a:rPr>
                <a:t>DSS/OTR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775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51579" y="0"/>
            <a:ext cx="9846718" cy="6943786"/>
            <a:chOff x="0" y="0"/>
            <a:chExt cx="9846718" cy="6943786"/>
          </a:xfrm>
        </p:grpSpPr>
        <p:sp>
          <p:nvSpPr>
            <p:cNvPr id="5" name="object 1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3"/>
            <p:cNvSpPr txBox="1"/>
            <p:nvPr/>
          </p:nvSpPr>
          <p:spPr>
            <a:xfrm>
              <a:off x="3556761" y="61501"/>
              <a:ext cx="2718293" cy="12439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43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00" b="1" dirty="0">
                  <a:solidFill>
                    <a:srgbClr val="000000"/>
                  </a:solidFill>
                  <a:latin typeface="Calibri"/>
                  <a:cs typeface="Calibri"/>
                </a:rPr>
                <a:t>R script (1)</a:t>
              </a:r>
            </a:p>
          </p:txBody>
        </p:sp>
        <p:sp>
          <p:nvSpPr>
            <p:cNvPr id="7" name="object 4"/>
            <p:cNvSpPr txBox="1"/>
            <p:nvPr/>
          </p:nvSpPr>
          <p:spPr>
            <a:xfrm>
              <a:off x="220065" y="933848"/>
              <a:ext cx="4662505" cy="62195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usual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Rstudio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screen has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four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windows:</a:t>
              </a:r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963777" y="1208167"/>
              <a:ext cx="3676691" cy="144529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1.</a:t>
              </a:r>
              <a:r>
                <a:rPr sz="1800" spc="9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Console.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2.</a:t>
              </a:r>
              <a:r>
                <a:rPr sz="1800" spc="9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Workspace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and </a:t>
              </a:r>
              <a:r>
                <a:rPr sz="1800" spc="-20" dirty="0">
                  <a:solidFill>
                    <a:srgbClr val="000000"/>
                  </a:solidFill>
                  <a:latin typeface="Calibri"/>
                  <a:cs typeface="Calibri"/>
                </a:rPr>
                <a:t>history.</a:t>
              </a:r>
            </a:p>
            <a:p>
              <a:pPr marL="0" marR="0">
                <a:lnSpc>
                  <a:spcPts val="216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3.</a:t>
              </a:r>
              <a:r>
                <a:rPr sz="1800" spc="9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Files, plots,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packages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and help.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4.</a:t>
              </a:r>
              <a:r>
                <a:rPr sz="1800" spc="9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R script(s)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and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data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25" dirty="0">
                  <a:solidFill>
                    <a:srgbClr val="000000"/>
                  </a:solidFill>
                  <a:latin typeface="Calibri"/>
                  <a:cs typeface="Calibri"/>
                </a:rPr>
                <a:t>view.</a:t>
              </a: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220065" y="2305829"/>
              <a:ext cx="9626653" cy="8962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R script</a:t>
              </a:r>
              <a:r>
                <a:rPr sz="18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is where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8" dirty="0">
                  <a:solidFill>
                    <a:srgbClr val="000000"/>
                  </a:solidFill>
                  <a:latin typeface="Calibri"/>
                  <a:cs typeface="Calibri"/>
                </a:rPr>
                <a:t>keep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4" dirty="0">
                  <a:solidFill>
                    <a:srgbClr val="000000"/>
                  </a:solidFill>
                  <a:latin typeface="Calibri"/>
                  <a:cs typeface="Calibri"/>
                </a:rPr>
                <a:t>record</a:t>
              </a:r>
              <a:r>
                <a:rPr sz="18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of your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work.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For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7" dirty="0">
                  <a:solidFill>
                    <a:srgbClr val="000000"/>
                  </a:solidFill>
                  <a:latin typeface="Calibri"/>
                  <a:cs typeface="Calibri"/>
                </a:rPr>
                <a:t>Stata</a:t>
              </a:r>
              <a:r>
                <a:rPr sz="18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users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this would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be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23" dirty="0">
                  <a:solidFill>
                    <a:srgbClr val="000000"/>
                  </a:solidFill>
                  <a:latin typeface="Calibri"/>
                  <a:cs typeface="Calibri"/>
                </a:rPr>
                <a:t>like</a:t>
              </a:r>
              <a:r>
                <a:rPr sz="1800" spc="3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</a:p>
            <a:p>
              <a:pPr marL="0" marR="0">
                <a:lnSpc>
                  <a:spcPts val="215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do-file,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7" dirty="0">
                  <a:solidFill>
                    <a:srgbClr val="000000"/>
                  </a:solidFill>
                  <a:latin typeface="Calibri"/>
                  <a:cs typeface="Calibri"/>
                </a:rPr>
                <a:t>for</a:t>
              </a:r>
              <a:r>
                <a:rPr sz="18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SPSS users is </a:t>
              </a:r>
              <a:r>
                <a:rPr sz="1800" spc="-23" dirty="0">
                  <a:solidFill>
                    <a:srgbClr val="000000"/>
                  </a:solidFill>
                  <a:latin typeface="Calibri"/>
                  <a:cs typeface="Calibri"/>
                </a:rPr>
                <a:t>like</a:t>
              </a:r>
              <a:r>
                <a:rPr sz="1800" spc="3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5" dirty="0">
                  <a:solidFill>
                    <a:srgbClr val="000000"/>
                  </a:solidFill>
                  <a:latin typeface="Calibri"/>
                  <a:cs typeface="Calibri"/>
                </a:rPr>
                <a:t>syntax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 and </a:t>
              </a:r>
              <a:r>
                <a:rPr sz="1800" spc="-17" dirty="0">
                  <a:solidFill>
                    <a:srgbClr val="000000"/>
                  </a:solidFill>
                  <a:latin typeface="Calibri"/>
                  <a:cs typeface="Calibri"/>
                </a:rPr>
                <a:t>for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SAS users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SAS program.</a:t>
              </a:r>
            </a:p>
          </p:txBody>
        </p:sp>
        <p:sp>
          <p:nvSpPr>
            <p:cNvPr id="10" name="object 7"/>
            <p:cNvSpPr txBox="1"/>
            <p:nvPr/>
          </p:nvSpPr>
          <p:spPr>
            <a:xfrm>
              <a:off x="8517381" y="6447107"/>
              <a:ext cx="305841" cy="414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4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898989"/>
                  </a:solidFill>
                  <a:latin typeface="Calibri"/>
                  <a:cs typeface="Calibri"/>
                </a:rPr>
                <a:t>9</a:t>
              </a:r>
            </a:p>
          </p:txBody>
        </p:sp>
        <p:sp>
          <p:nvSpPr>
            <p:cNvPr id="11" name="object 8"/>
            <p:cNvSpPr txBox="1"/>
            <p:nvPr/>
          </p:nvSpPr>
          <p:spPr>
            <a:xfrm>
              <a:off x="167639" y="6598877"/>
              <a:ext cx="663547" cy="3449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2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D9D9D9"/>
                  </a:solidFill>
                  <a:latin typeface="Calibri"/>
                  <a:cs typeface="Calibri"/>
                </a:rPr>
                <a:t>DSS/OTR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73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293541" y="0"/>
            <a:ext cx="9880630" cy="6943786"/>
            <a:chOff x="0" y="0"/>
            <a:chExt cx="9880630" cy="6943786"/>
          </a:xfrm>
        </p:grpSpPr>
        <p:sp>
          <p:nvSpPr>
            <p:cNvPr id="5" name="object 1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3"/>
            <p:cNvSpPr txBox="1"/>
            <p:nvPr/>
          </p:nvSpPr>
          <p:spPr>
            <a:xfrm>
              <a:off x="3556761" y="61501"/>
              <a:ext cx="2718293" cy="12439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43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00" b="1" dirty="0">
                  <a:solidFill>
                    <a:srgbClr val="000000"/>
                  </a:solidFill>
                  <a:latin typeface="Calibri"/>
                  <a:cs typeface="Calibri"/>
                </a:rPr>
                <a:t>R script (2)</a:t>
              </a:r>
            </a:p>
          </p:txBody>
        </p:sp>
        <p:sp>
          <p:nvSpPr>
            <p:cNvPr id="7" name="object 4"/>
            <p:cNvSpPr txBox="1"/>
            <p:nvPr/>
          </p:nvSpPr>
          <p:spPr>
            <a:xfrm>
              <a:off x="220065" y="876824"/>
              <a:ext cx="9660565" cy="11701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spc="-157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15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2" dirty="0">
                  <a:solidFill>
                    <a:srgbClr val="000000"/>
                  </a:solidFill>
                  <a:latin typeface="Calibri"/>
                  <a:cs typeface="Calibri"/>
                </a:rPr>
                <a:t>create</a:t>
              </a:r>
              <a:r>
                <a:rPr sz="18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 new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R script</a:t>
              </a:r>
              <a:r>
                <a:rPr sz="18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can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either go </a:t>
              </a:r>
              <a:r>
                <a:rPr sz="1800" spc="-14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3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ourier New"/>
                  <a:cs typeface="Courier New"/>
                </a:rPr>
                <a:t>File</a:t>
              </a:r>
              <a:r>
                <a:rPr sz="1600" spc="11" dirty="0">
                  <a:solidFill>
                    <a:srgbClr val="000000"/>
                  </a:solidFill>
                  <a:latin typeface="Courier New"/>
                  <a:cs typeface="Courier New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ourier New"/>
                  <a:cs typeface="Courier New"/>
                </a:rPr>
                <a:t>-&gt; New</a:t>
              </a:r>
              <a:r>
                <a:rPr sz="1600" spc="15" dirty="0">
                  <a:solidFill>
                    <a:srgbClr val="000000"/>
                  </a:solidFill>
                  <a:latin typeface="Courier New"/>
                  <a:cs typeface="Courier New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ourier New"/>
                  <a:cs typeface="Courier New"/>
                </a:rPr>
                <a:t>-&gt; R</a:t>
              </a:r>
              <a:r>
                <a:rPr sz="1600" spc="10" dirty="0">
                  <a:solidFill>
                    <a:srgbClr val="000000"/>
                  </a:solidFill>
                  <a:latin typeface="Courier New"/>
                  <a:cs typeface="Courier New"/>
                </a:rPr>
                <a:t> </a:t>
              </a:r>
              <a:r>
                <a:rPr sz="1600" dirty="0">
                  <a:solidFill>
                    <a:srgbClr val="000000"/>
                  </a:solidFill>
                  <a:latin typeface="Courier New"/>
                  <a:cs typeface="Courier New"/>
                </a:rPr>
                <a:t>Script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,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or click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on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</a:p>
            <a:p>
              <a:pPr marL="0" marR="0">
                <a:lnSpc>
                  <a:spcPts val="218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icon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with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“+” sign and select “R Script</a:t>
              </a:r>
              <a:r>
                <a:rPr sz="1800" spc="-35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81" dirty="0">
                  <a:solidFill>
                    <a:srgbClr val="000000"/>
                  </a:solidFill>
                  <a:latin typeface="Calibri"/>
                  <a:cs typeface="Calibri"/>
                </a:rPr>
                <a:t>”,</a:t>
              </a:r>
              <a:r>
                <a:rPr sz="1800" spc="8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or simply press Ctrl+Shift+N.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20" dirty="0">
                  <a:solidFill>
                    <a:srgbClr val="000000"/>
                  </a:solidFill>
                  <a:latin typeface="Calibri"/>
                  <a:cs typeface="Calibri"/>
                </a:rPr>
                <a:t>Make</a:t>
              </a:r>
              <a:r>
                <a:rPr sz="1800" spc="2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sure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save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script.</a:t>
              </a:r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1768094" y="4862175"/>
              <a:ext cx="5607296" cy="14451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Here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can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type R commands and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run them. Just</a:t>
              </a:r>
            </a:p>
            <a:p>
              <a:pPr marL="0" marR="0">
                <a:lnSpc>
                  <a:spcPts val="215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leave 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cursor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anywhere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on the</a:t>
              </a:r>
              <a:r>
                <a:rPr sz="18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line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where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</a:p>
            <a:p>
              <a:pPr marL="0" marR="0">
                <a:lnSpc>
                  <a:spcPts val="208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command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is and press Ctrl-R or click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on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‘</a:t>
              </a:r>
              <a:r>
                <a:rPr sz="1800" dirty="0">
                  <a:solidFill>
                    <a:srgbClr val="000000"/>
                  </a:solidFill>
                  <a:latin typeface="Courier New"/>
                  <a:cs typeface="Courier New"/>
                </a:rPr>
                <a:t>Run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’</a:t>
              </a:r>
            </a:p>
            <a:p>
              <a:pPr marL="0" marR="0">
                <a:lnSpc>
                  <a:spcPts val="2197"/>
                </a:lnSpc>
                <a:spcBef>
                  <a:spcPts val="84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icon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above. Output</a:t>
              </a:r>
              <a:r>
                <a:rPr sz="18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will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appear in</a:t>
              </a:r>
              <a:r>
                <a:rPr sz="1800" spc="2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console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27" dirty="0">
                  <a:solidFill>
                    <a:srgbClr val="000000"/>
                  </a:solidFill>
                  <a:latin typeface="Calibri"/>
                  <a:cs typeface="Calibri"/>
                </a:rPr>
                <a:t>below.</a:t>
              </a: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8439657" y="6447107"/>
              <a:ext cx="383565" cy="414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4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898989"/>
                  </a:solidFill>
                  <a:latin typeface="Calibri"/>
                  <a:cs typeface="Calibri"/>
                </a:rPr>
                <a:t>10</a:t>
              </a:r>
            </a:p>
          </p:txBody>
        </p:sp>
        <p:sp>
          <p:nvSpPr>
            <p:cNvPr id="10" name="object 7"/>
            <p:cNvSpPr txBox="1"/>
            <p:nvPr/>
          </p:nvSpPr>
          <p:spPr>
            <a:xfrm>
              <a:off x="167639" y="6598877"/>
              <a:ext cx="663547" cy="3449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2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D9D9D9"/>
                  </a:solidFill>
                  <a:latin typeface="Calibri"/>
                  <a:cs typeface="Calibri"/>
                </a:rPr>
                <a:t>DSS/OTR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3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451579" y="0"/>
            <a:ext cx="10113580" cy="6943786"/>
            <a:chOff x="0" y="0"/>
            <a:chExt cx="10113580" cy="6943786"/>
          </a:xfrm>
        </p:grpSpPr>
        <p:sp>
          <p:nvSpPr>
            <p:cNvPr id="5" name="object 1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3"/>
            <p:cNvSpPr txBox="1"/>
            <p:nvPr/>
          </p:nvSpPr>
          <p:spPr>
            <a:xfrm>
              <a:off x="3349497" y="351315"/>
              <a:ext cx="3130732" cy="12439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43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00" b="1" spc="-21" dirty="0">
                  <a:solidFill>
                    <a:srgbClr val="000000"/>
                  </a:solidFill>
                  <a:latin typeface="Calibri"/>
                  <a:cs typeface="Calibri"/>
                </a:rPr>
                <a:t>Packages</a:t>
              </a:r>
              <a:r>
                <a:rPr sz="3600" b="1" spc="2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3600" b="1" spc="-12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</a:p>
          </p:txBody>
        </p:sp>
        <p:sp>
          <p:nvSpPr>
            <p:cNvPr id="7" name="object 4"/>
            <p:cNvSpPr txBox="1"/>
            <p:nvPr/>
          </p:nvSpPr>
          <p:spPr>
            <a:xfrm>
              <a:off x="220065" y="1108473"/>
              <a:ext cx="9893515" cy="19939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package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2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8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shows 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list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of add-ons included</a:t>
              </a:r>
              <a:r>
                <a:rPr sz="18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in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installation</a:t>
              </a:r>
              <a:r>
                <a:rPr sz="1800" spc="3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of RStudio.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If checked,</a:t>
              </a:r>
            </a:p>
            <a:p>
              <a:pPr marL="0" marR="0">
                <a:lnSpc>
                  <a:spcPts val="215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package is loaded</a:t>
              </a:r>
              <a:r>
                <a:rPr sz="18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into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R, if not, </a:t>
              </a:r>
              <a:r>
                <a:rPr sz="1800" spc="-15" dirty="0">
                  <a:solidFill>
                    <a:srgbClr val="000000"/>
                  </a:solidFill>
                  <a:latin typeface="Calibri"/>
                  <a:cs typeface="Calibri"/>
                </a:rPr>
                <a:t>any</a:t>
              </a:r>
              <a:r>
                <a:rPr sz="1800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command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related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4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that package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won’t work,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will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need select it. </a:t>
              </a:r>
              <a:r>
                <a:rPr sz="1800" spc="-43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5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can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also install other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add-ons by clicking</a:t>
              </a:r>
              <a:r>
                <a:rPr sz="1800" spc="4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on the</a:t>
              </a:r>
              <a:r>
                <a:rPr sz="18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‘Install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Packages’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 icon.</a:t>
              </a:r>
            </a:p>
            <a:p>
              <a:pPr marL="0" marR="0">
                <a:lnSpc>
                  <a:spcPts val="209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Another </a:t>
              </a:r>
              <a:r>
                <a:rPr sz="1800" spc="-31" dirty="0">
                  <a:solidFill>
                    <a:srgbClr val="000000"/>
                  </a:solidFill>
                  <a:latin typeface="Calibri"/>
                  <a:cs typeface="Calibri"/>
                </a:rPr>
                <a:t>way</a:t>
              </a:r>
              <a:r>
                <a:rPr sz="1800" spc="4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4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activate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 package</a:t>
              </a:r>
              <a:r>
                <a:rPr sz="1800" spc="2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is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by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typing, </a:t>
              </a:r>
              <a:r>
                <a:rPr sz="1800" spc="-17" dirty="0">
                  <a:solidFill>
                    <a:srgbClr val="000000"/>
                  </a:solidFill>
                  <a:latin typeface="Calibri"/>
                  <a:cs typeface="Calibri"/>
                </a:rPr>
                <a:t>for</a:t>
              </a:r>
              <a:r>
                <a:rPr sz="1800" spc="17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example,</a:t>
              </a:r>
              <a:r>
                <a:rPr sz="1800" spc="4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ourier New"/>
                  <a:cs typeface="Courier New"/>
                </a:rPr>
                <a:t>library(foreign).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This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will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automatically check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ourier New"/>
                  <a:cs typeface="Courier New"/>
                </a:rPr>
                <a:t>--foreign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package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(it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helps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bring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data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from proprietary</a:t>
              </a:r>
            </a:p>
            <a:p>
              <a:pPr marL="0" marR="0">
                <a:lnSpc>
                  <a:spcPts val="2197"/>
                </a:lnSpc>
                <a:spcBef>
                  <a:spcPts val="34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formats </a:t>
              </a:r>
              <a:r>
                <a:rPr sz="1800" spc="-23" dirty="0">
                  <a:solidFill>
                    <a:srgbClr val="000000"/>
                  </a:solidFill>
                  <a:latin typeface="Calibri"/>
                  <a:cs typeface="Calibri"/>
                </a:rPr>
                <a:t>like</a:t>
              </a:r>
              <a:r>
                <a:rPr sz="1800" spc="3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2" dirty="0">
                  <a:solidFill>
                    <a:srgbClr val="000000"/>
                  </a:solidFill>
                  <a:latin typeface="Calibri"/>
                  <a:cs typeface="Calibri"/>
                </a:rPr>
                <a:t>Stata,</a:t>
              </a:r>
              <a:r>
                <a:rPr sz="1800" spc="12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SAS or SPSS).</a:t>
              </a:r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8439657" y="6447107"/>
              <a:ext cx="383565" cy="414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4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898989"/>
                  </a:solidFill>
                  <a:latin typeface="Calibri"/>
                  <a:cs typeface="Calibri"/>
                </a:rPr>
                <a:t>11</a:t>
              </a: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167639" y="6598877"/>
              <a:ext cx="663547" cy="3449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2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D9D9D9"/>
                  </a:solidFill>
                  <a:latin typeface="Calibri"/>
                  <a:cs typeface="Calibri"/>
                </a:rPr>
                <a:t>DSS/OTR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85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681216" y="0"/>
            <a:ext cx="9144000" cy="6943786"/>
            <a:chOff x="0" y="0"/>
            <a:chExt cx="9144000" cy="6943786"/>
          </a:xfrm>
        </p:grpSpPr>
        <p:sp>
          <p:nvSpPr>
            <p:cNvPr id="5" name="object 1"/>
            <p:cNvSpPr/>
            <p:nvPr/>
          </p:nvSpPr>
          <p:spPr>
            <a:xfrm>
              <a:off x="0" y="0"/>
              <a:ext cx="9144000" cy="6857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>
              <a:spAutoFit/>
            </a:bodyPr>
            <a:lstStyle/>
            <a:p>
              <a:endParaRPr/>
            </a:p>
          </p:txBody>
        </p:sp>
        <p:sp>
          <p:nvSpPr>
            <p:cNvPr id="6" name="object 3"/>
            <p:cNvSpPr txBox="1"/>
            <p:nvPr/>
          </p:nvSpPr>
          <p:spPr>
            <a:xfrm>
              <a:off x="3427221" y="313215"/>
              <a:ext cx="2977526" cy="124390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439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600" b="1" dirty="0">
                  <a:solidFill>
                    <a:srgbClr val="000000"/>
                  </a:solidFill>
                  <a:latin typeface="Calibri"/>
                  <a:cs typeface="Calibri"/>
                </a:rPr>
                <a:t>Plots </a:t>
              </a:r>
              <a:r>
                <a:rPr sz="3600" b="1" spc="-20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3600" b="1" spc="2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3600" b="1" dirty="0">
                  <a:solidFill>
                    <a:srgbClr val="000000"/>
                  </a:solidFill>
                  <a:latin typeface="Calibri"/>
                  <a:cs typeface="Calibri"/>
                </a:rPr>
                <a:t>(1)</a:t>
              </a:r>
            </a:p>
          </p:txBody>
        </p:sp>
        <p:sp>
          <p:nvSpPr>
            <p:cNvPr id="7" name="object 4"/>
            <p:cNvSpPr txBox="1"/>
            <p:nvPr/>
          </p:nvSpPr>
          <p:spPr>
            <a:xfrm>
              <a:off x="701040" y="4233398"/>
              <a:ext cx="3898291" cy="62232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</a:t>
              </a:r>
              <a:r>
                <a:rPr sz="1800" b="1" dirty="0">
                  <a:solidFill>
                    <a:srgbClr val="000000"/>
                  </a:solidFill>
                  <a:latin typeface="Calibri"/>
                  <a:cs typeface="Calibri"/>
                </a:rPr>
                <a:t>plots</a:t>
              </a:r>
              <a:r>
                <a:rPr sz="1800" b="1" spc="-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2" dirty="0">
                  <a:solidFill>
                    <a:srgbClr val="000000"/>
                  </a:solidFill>
                  <a:latin typeface="Calibri"/>
                  <a:cs typeface="Calibri"/>
                </a:rPr>
                <a:t>tab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will</a:t>
              </a:r>
              <a:r>
                <a:rPr sz="1800" spc="2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display the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graphs.</a:t>
              </a:r>
            </a:p>
          </p:txBody>
        </p:sp>
        <p:sp>
          <p:nvSpPr>
            <p:cNvPr id="8" name="object 5"/>
            <p:cNvSpPr txBox="1"/>
            <p:nvPr/>
          </p:nvSpPr>
          <p:spPr>
            <a:xfrm>
              <a:off x="701040" y="4508008"/>
              <a:ext cx="3938720" cy="17194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2197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one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shown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here</a:t>
              </a:r>
              <a:r>
                <a:rPr sz="1800" spc="23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is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created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by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command on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line</a:t>
              </a:r>
              <a:r>
                <a:rPr sz="1800" spc="2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7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in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the script</a:t>
              </a:r>
            </a:p>
            <a:p>
              <a:pPr marL="0" marR="0">
                <a:lnSpc>
                  <a:spcPts val="2159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above.</a:t>
              </a:r>
            </a:p>
            <a:p>
              <a:pPr marL="0" marR="0">
                <a:lnSpc>
                  <a:spcPts val="216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See next slide</a:t>
              </a:r>
              <a:r>
                <a:rPr sz="1800" spc="18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4" dirty="0">
                  <a:solidFill>
                    <a:srgbClr val="000000"/>
                  </a:solidFill>
                  <a:latin typeface="Calibri"/>
                  <a:cs typeface="Calibri"/>
                </a:rPr>
                <a:t>to</a:t>
              </a:r>
              <a:r>
                <a:rPr sz="1800" spc="14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see what happens</a:t>
              </a:r>
            </a:p>
            <a:p>
              <a:pPr marL="0" marR="0">
                <a:lnSpc>
                  <a:spcPts val="2161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when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1" dirty="0">
                  <a:solidFill>
                    <a:srgbClr val="000000"/>
                  </a:solidFill>
                  <a:latin typeface="Calibri"/>
                  <a:cs typeface="Calibri"/>
                </a:rPr>
                <a:t>you</a:t>
              </a:r>
              <a:r>
                <a:rPr sz="1800" spc="2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spc="-10" dirty="0">
                  <a:solidFill>
                    <a:srgbClr val="000000"/>
                  </a:solidFill>
                  <a:latin typeface="Calibri"/>
                  <a:cs typeface="Calibri"/>
                </a:rPr>
                <a:t>have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 more</a:t>
              </a:r>
              <a:r>
                <a:rPr sz="1800" spc="10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than</a:t>
              </a:r>
              <a:r>
                <a:rPr sz="1800" spc="11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one</a:t>
              </a:r>
              <a:r>
                <a:rPr sz="1800" spc="15" dirty="0">
                  <a:solidFill>
                    <a:srgbClr val="000000"/>
                  </a:solidFill>
                  <a:latin typeface="Calibri"/>
                  <a:cs typeface="Calibri"/>
                </a:rPr>
                <a:t> </a:t>
              </a:r>
              <a:r>
                <a:rPr sz="1800" dirty="0">
                  <a:solidFill>
                    <a:srgbClr val="000000"/>
                  </a:solidFill>
                  <a:latin typeface="Calibri"/>
                  <a:cs typeface="Calibri"/>
                </a:rPr>
                <a:t>graph</a:t>
              </a:r>
            </a:p>
          </p:txBody>
        </p:sp>
        <p:sp>
          <p:nvSpPr>
            <p:cNvPr id="9" name="object 6"/>
            <p:cNvSpPr txBox="1"/>
            <p:nvPr/>
          </p:nvSpPr>
          <p:spPr>
            <a:xfrm>
              <a:off x="8439657" y="6447107"/>
              <a:ext cx="383565" cy="4146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464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200" dirty="0">
                  <a:solidFill>
                    <a:srgbClr val="898989"/>
                  </a:solidFill>
                  <a:latin typeface="Calibri"/>
                  <a:cs typeface="Calibri"/>
                </a:rPr>
                <a:t>13</a:t>
              </a:r>
            </a:p>
          </p:txBody>
        </p:sp>
        <p:sp>
          <p:nvSpPr>
            <p:cNvPr id="10" name="object 7"/>
            <p:cNvSpPr txBox="1"/>
            <p:nvPr/>
          </p:nvSpPr>
          <p:spPr>
            <a:xfrm>
              <a:off x="167639" y="6598877"/>
              <a:ext cx="663547" cy="34490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marR="0">
                <a:lnSpc>
                  <a:spcPts val="1215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000" b="1" dirty="0">
                  <a:solidFill>
                    <a:srgbClr val="D9D9D9"/>
                  </a:solidFill>
                  <a:latin typeface="Calibri"/>
                  <a:cs typeface="Calibri"/>
                </a:rPr>
                <a:t>DSS/OTR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57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1" y="1337093"/>
            <a:ext cx="4024301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R as a Calculator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099923"/>
            <a:ext cx="114665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1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+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382179" y="2099923"/>
            <a:ext cx="263209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Simple Arithmetic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5591" y="2341970"/>
            <a:ext cx="9054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2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5590" y="2584682"/>
            <a:ext cx="471105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2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+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3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*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4</a:t>
            </a:r>
            <a:r>
              <a:rPr sz="1588" b="1" spc="942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10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Operator precedence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14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15590" y="3069441"/>
            <a:ext cx="114665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3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^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2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382179" y="3069441"/>
            <a:ext cx="223036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10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Exponentiation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15591" y="3311488"/>
            <a:ext cx="9054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9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15590" y="3553535"/>
            <a:ext cx="2046342" cy="1243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exp(1)</a:t>
            </a:r>
          </a:p>
          <a:p>
            <a:pPr>
              <a:lnSpc>
                <a:spcPts val="1799"/>
              </a:lnSpc>
              <a:spcBef>
                <a:spcPts val="155"/>
              </a:spcBef>
            </a:pPr>
            <a:r>
              <a:rPr sz="1588" dirty="0" smtClean="0">
                <a:solidFill>
                  <a:srgbClr val="000000"/>
                </a:solidFill>
                <a:latin typeface="NPDQMK+CourierNewPSMT"/>
                <a:cs typeface="NPDQMK+CourierNewPSMT"/>
              </a:rPr>
              <a:t>[1] 2.718282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b="1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sqrt(10)</a:t>
            </a:r>
          </a:p>
          <a:p>
            <a:pPr>
              <a:lnSpc>
                <a:spcPts val="1799"/>
              </a:lnSpc>
              <a:spcBef>
                <a:spcPts val="111"/>
              </a:spcBef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3.162278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pi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382178" y="3553535"/>
            <a:ext cx="609609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10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Basic mathematical functions are available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4382178" y="4523055"/>
            <a:ext cx="429433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10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The constant pi is predefined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15590" y="4765768"/>
            <a:ext cx="174832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3.141593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815590" y="5007816"/>
            <a:ext cx="7758958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2*pi*6378</a:t>
            </a:r>
            <a:r>
              <a:rPr sz="1588" b="1" spc="949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 smtClean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9" dirty="0" smtClean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 smtClean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Circumference of earth at equator (in km)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dirty="0" smtClean="0">
                <a:solidFill>
                  <a:srgbClr val="000000"/>
                </a:solidFill>
                <a:latin typeface="NPDQMK+CourierNewPSMT"/>
                <a:cs typeface="NPDQMK+CourierNewPSMT"/>
              </a:rPr>
              <a:t>[1] 40074.16</a:t>
            </a:r>
            <a:endParaRPr sz="1588" dirty="0">
              <a:solidFill>
                <a:srgbClr val="000000"/>
              </a:solidFill>
              <a:latin typeface="NPDQMK+CourierNewPSMT"/>
              <a:cs typeface="NPDQMK+CourierNewPSMT"/>
            </a:endParaRPr>
          </a:p>
        </p:txBody>
      </p:sp>
    </p:spTree>
    <p:extLst>
      <p:ext uri="{BB962C8B-B14F-4D97-AF65-F5344CB8AC3E}">
        <p14:creationId xmlns:p14="http://schemas.microsoft.com/office/powerpoint/2010/main" val="265835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5524275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R as a Smart Calculator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357751"/>
            <a:ext cx="1455035" cy="1179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x </a:t>
            </a:r>
            <a:r>
              <a:rPr lang="en-US"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&lt;</a:t>
            </a:r>
            <a:r>
              <a:rPr lang="en-US" sz="1412" b="1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-</a:t>
            </a:r>
            <a:r>
              <a:rPr sz="1412" b="1" dirty="0" smtClean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1</a:t>
            </a:r>
          </a:p>
          <a:p>
            <a:pPr>
              <a:lnSpc>
                <a:spcPts val="1601"/>
              </a:lnSpc>
              <a:spcBef>
                <a:spcPts val="273"/>
              </a:spcBef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y &lt;- 3</a:t>
            </a:r>
          </a:p>
          <a:p>
            <a:pPr>
              <a:lnSpc>
                <a:spcPts val="1601"/>
              </a:lnSpc>
              <a:spcBef>
                <a:spcPts val="322"/>
              </a:spcBef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z &lt;- 4</a:t>
            </a:r>
          </a:p>
          <a:p>
            <a:pPr>
              <a:lnSpc>
                <a:spcPts val="1601"/>
              </a:lnSpc>
              <a:spcBef>
                <a:spcPts val="273"/>
              </a:spcBef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x * y * z</a:t>
            </a:r>
          </a:p>
          <a:p>
            <a:pPr>
              <a:lnSpc>
                <a:spcPts val="1601"/>
              </a:lnSpc>
              <a:spcBef>
                <a:spcPts val="273"/>
              </a:spcBef>
            </a:pPr>
            <a:r>
              <a:rPr sz="1412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12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89000" y="2357752"/>
            <a:ext cx="4342733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Can define variables</a:t>
            </a:r>
          </a:p>
          <a:p>
            <a:pPr>
              <a:lnSpc>
                <a:spcPts val="1601"/>
              </a:lnSpc>
              <a:spcBef>
                <a:spcPts val="273"/>
              </a:spcBef>
            </a:pPr>
            <a:r>
              <a:rPr sz="1412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using "&lt;-" operator to set values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5591" y="3786483"/>
            <a:ext cx="1455484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X * Y * Z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89001" y="3786483"/>
            <a:ext cx="4342942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Variable names are case sensitive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15590" y="4024488"/>
            <a:ext cx="3349069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dirty="0">
                <a:solidFill>
                  <a:srgbClr val="000000"/>
                </a:solidFill>
                <a:latin typeface="NPDQMK+CourierNewPSMT"/>
                <a:cs typeface="NPDQMK+CourierNewPSMT"/>
              </a:rPr>
              <a:t>Error: Object "X" not found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5591" y="4501182"/>
            <a:ext cx="7071763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This.Year &lt;- 2004</a:t>
            </a:r>
            <a:r>
              <a:rPr sz="1412" b="1" spc="1703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412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Variable names can include period</a:t>
            </a:r>
          </a:p>
          <a:p>
            <a:pPr>
              <a:lnSpc>
                <a:spcPts val="1601"/>
              </a:lnSpc>
              <a:spcBef>
                <a:spcPts val="273"/>
              </a:spcBef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This.Year</a:t>
            </a:r>
          </a:p>
          <a:p>
            <a:pPr>
              <a:lnSpc>
                <a:spcPts val="1601"/>
              </a:lnSpc>
              <a:spcBef>
                <a:spcPts val="317"/>
              </a:spcBef>
            </a:pPr>
            <a:r>
              <a:rPr sz="1412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2004</a:t>
            </a:r>
          </a:p>
        </p:txBody>
      </p:sp>
    </p:spTree>
    <p:extLst>
      <p:ext uri="{BB962C8B-B14F-4D97-AF65-F5344CB8AC3E}">
        <p14:creationId xmlns:p14="http://schemas.microsoft.com/office/powerpoint/2010/main" val="66058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87137" y="2960056"/>
            <a:ext cx="8292889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184"/>
              </a:lnSpc>
            </a:pPr>
            <a:r>
              <a:rPr sz="3040" dirty="0">
                <a:solidFill>
                  <a:srgbClr val="000000"/>
                </a:solidFill>
                <a:latin typeface="KJVNSR+Calibri"/>
                <a:cs typeface="KJVNSR+Calibri"/>
              </a:rPr>
              <a:t>IntroduceꢀRꢀwellꢀenoughꢀtoꢀunderstandꢀsomeꢀ</a:t>
            </a:r>
          </a:p>
          <a:p>
            <a:pPr marL="115563">
              <a:lnSpc>
                <a:spcPts val="3184"/>
              </a:lnSpc>
              <a:spcBef>
                <a:spcPts val="476"/>
              </a:spcBef>
            </a:pPr>
            <a:r>
              <a:rPr sz="3040" dirty="0">
                <a:solidFill>
                  <a:srgbClr val="000000"/>
                </a:solidFill>
                <a:latin typeface="KJVNSR+Calibri"/>
                <a:cs typeface="KJVNSR+Calibri"/>
              </a:rPr>
              <a:t>basicsꢀandꢀfeelꢀcomfortableꢀtryingꢀthingsꢀonꢀ</a:t>
            </a:r>
          </a:p>
          <a:p>
            <a:pPr marL="2785201">
              <a:lnSpc>
                <a:spcPts val="3184"/>
              </a:lnSpc>
              <a:spcBef>
                <a:spcPts val="506"/>
              </a:spcBef>
            </a:pPr>
            <a:r>
              <a:rPr sz="3040" dirty="0">
                <a:solidFill>
                  <a:srgbClr val="000000"/>
                </a:solidFill>
                <a:latin typeface="KJVNSR+Calibri"/>
                <a:cs typeface="KJVNSR+Calibri"/>
              </a:rPr>
              <a:t>theirꢀown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46717" y="6431934"/>
            <a:ext cx="29011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197"/>
              </a:lnSpc>
            </a:pPr>
            <a:r>
              <a:rPr sz="1135" dirty="0">
                <a:solidFill>
                  <a:srgbClr val="000000"/>
                </a:solidFill>
                <a:latin typeface="KJVNSR+Calibri"/>
                <a:cs typeface="KJVNSR+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186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85" y="1109975"/>
            <a:ext cx="9160030" cy="463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8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499" y="1627827"/>
            <a:ext cx="8312727" cy="39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3367726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Variables in 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115644"/>
            <a:ext cx="186553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Numeric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622413" y="2461893"/>
            <a:ext cx="319403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7"/>
              </a:lnSpc>
            </a:pPr>
            <a:r>
              <a:rPr sz="2647" dirty="0">
                <a:solidFill>
                  <a:srgbClr val="000000"/>
                </a:solidFill>
                <a:latin typeface="IAUQWD+ArialMT"/>
                <a:cs typeface="IAUQWD+ArialMT"/>
              </a:rPr>
              <a:t>•</a:t>
            </a:r>
            <a:r>
              <a:rPr sz="2647" spc="-73" dirty="0">
                <a:solidFill>
                  <a:srgbClr val="000000"/>
                </a:solidFill>
                <a:latin typeface="IAUQWD+ArialMT"/>
                <a:cs typeface="IAUQWD+ArialMT"/>
              </a:rPr>
              <a:t> </a:t>
            </a:r>
            <a:r>
              <a:rPr sz="1765" dirty="0">
                <a:solidFill>
                  <a:srgbClr val="000000"/>
                </a:solidFill>
                <a:latin typeface="IAUQWD+ArialMT"/>
                <a:cs typeface="IAUQWD+ArialMT"/>
              </a:rPr>
              <a:t>Store floating point values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5590" y="3106019"/>
            <a:ext cx="294860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Boolean (T or F)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622413" y="3386213"/>
            <a:ext cx="4611436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7"/>
              </a:lnSpc>
            </a:pPr>
            <a:r>
              <a:rPr sz="2647" dirty="0">
                <a:solidFill>
                  <a:srgbClr val="000000"/>
                </a:solidFill>
                <a:latin typeface="IAUQWD+ArialMT"/>
                <a:cs typeface="IAUQWD+ArialMT"/>
              </a:rPr>
              <a:t>•</a:t>
            </a:r>
            <a:r>
              <a:rPr sz="2647" spc="-73" dirty="0">
                <a:solidFill>
                  <a:srgbClr val="000000"/>
                </a:solidFill>
                <a:latin typeface="IAUQWD+ArialMT"/>
                <a:cs typeface="IAUQWD+ArialMT"/>
              </a:rPr>
              <a:t> </a:t>
            </a:r>
            <a:r>
              <a:rPr sz="1765" dirty="0">
                <a:solidFill>
                  <a:srgbClr val="000000"/>
                </a:solidFill>
                <a:latin typeface="IAUQWD+ArialMT"/>
                <a:cs typeface="IAUQWD+ArialMT"/>
              </a:rPr>
              <a:t>Values corresponding to True or False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815591" y="4096395"/>
            <a:ext cx="1680606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Strings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622413" y="4415061"/>
            <a:ext cx="308038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57"/>
              </a:lnSpc>
            </a:pPr>
            <a:r>
              <a:rPr sz="2647" dirty="0">
                <a:solidFill>
                  <a:srgbClr val="000000"/>
                </a:solidFill>
                <a:latin typeface="IAUQWD+ArialMT"/>
                <a:cs typeface="IAUQWD+ArialMT"/>
              </a:rPr>
              <a:t>•</a:t>
            </a:r>
            <a:r>
              <a:rPr sz="2647" spc="-73" dirty="0">
                <a:solidFill>
                  <a:srgbClr val="000000"/>
                </a:solidFill>
                <a:latin typeface="IAUQWD+ArialMT"/>
                <a:cs typeface="IAUQWD+ArialMT"/>
              </a:rPr>
              <a:t> </a:t>
            </a:r>
            <a:r>
              <a:rPr sz="1765" dirty="0">
                <a:solidFill>
                  <a:srgbClr val="000000"/>
                </a:solidFill>
                <a:latin typeface="IAUQWD+ArialMT"/>
                <a:cs typeface="IAUQWD+ArialMT"/>
              </a:rPr>
              <a:t>Sequences of characters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815590" y="5086771"/>
            <a:ext cx="7324664" cy="6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Type determined automatically when variable</a:t>
            </a:r>
          </a:p>
          <a:p>
            <a:pPr marL="302574">
              <a:lnSpc>
                <a:spcPts val="2413"/>
              </a:lnSpc>
            </a:pP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is created with "</a:t>
            </a:r>
            <a:r>
              <a:rPr sz="2382" dirty="0">
                <a:solidFill>
                  <a:srgbClr val="000000"/>
                </a:solidFill>
                <a:latin typeface="NPDQMK+CourierNewPSMT"/>
                <a:cs typeface="NPDQMK+CourierNewPSMT"/>
              </a:rPr>
              <a:t>&lt;-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" operator</a:t>
            </a:r>
          </a:p>
        </p:txBody>
      </p:sp>
    </p:spTree>
    <p:extLst>
      <p:ext uri="{BB962C8B-B14F-4D97-AF65-F5344CB8AC3E}">
        <p14:creationId xmlns:p14="http://schemas.microsoft.com/office/powerpoint/2010/main" val="190625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1" y="1337093"/>
            <a:ext cx="4228820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R does a lot more!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147477"/>
            <a:ext cx="5546981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Definitely not just a calculator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5590" y="3150628"/>
            <a:ext cx="3886852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R thrives on vectors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815590" y="4153779"/>
            <a:ext cx="63030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R has many built-in statistical and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18148" y="4570628"/>
            <a:ext cx="3361609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graphing functions</a:t>
            </a:r>
          </a:p>
        </p:txBody>
      </p:sp>
    </p:spTree>
    <p:extLst>
      <p:ext uri="{BB962C8B-B14F-4D97-AF65-F5344CB8AC3E}">
        <p14:creationId xmlns:p14="http://schemas.microsoft.com/office/powerpoint/2010/main" val="729960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2545714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R</a:t>
            </a:r>
            <a:r>
              <a:rPr sz="2912" spc="-9" dirty="0">
                <a:solidFill>
                  <a:srgbClr val="326565"/>
                </a:solidFill>
                <a:latin typeface="ONCLFV+Arial-Black"/>
                <a:cs typeface="ONCLFV+Arial-Black"/>
              </a:rPr>
              <a:t> </a:t>
            </a: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Vectors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115644"/>
            <a:ext cx="344070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spc="711" dirty="0" smtClean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A series of numbers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5590" y="2913727"/>
            <a:ext cx="244286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spc="711" dirty="0" smtClean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Created with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19001" y="3199803"/>
            <a:ext cx="5852712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98"/>
              </a:lnSpc>
            </a:pPr>
            <a:r>
              <a:rPr sz="2912" spc="238" dirty="0">
                <a:solidFill>
                  <a:srgbClr val="97CCCC"/>
                </a:solidFill>
                <a:latin typeface="NPDQMK+CourierNewPSMT"/>
                <a:cs typeface="NPDQMK+CourierNewPSMT"/>
              </a:rPr>
              <a:t>•</a:t>
            </a:r>
            <a:r>
              <a:rPr sz="1941" dirty="0">
                <a:solidFill>
                  <a:srgbClr val="000000"/>
                </a:solidFill>
                <a:latin typeface="NPDQMK+CourierNewPSMT"/>
                <a:cs typeface="NPDQMK+CourierNewPSMT"/>
              </a:rPr>
              <a:t>c</a:t>
            </a:r>
            <a:r>
              <a:rPr sz="1941" dirty="0" smtClean="0">
                <a:solidFill>
                  <a:srgbClr val="000000"/>
                </a:solidFill>
                <a:latin typeface="NPDQMK+CourierNewPSMT"/>
                <a:cs typeface="NPDQMK+CourierNewPSMT"/>
              </a:rPr>
              <a:t>()</a:t>
            </a:r>
            <a:r>
              <a:rPr lang="en-US" sz="1941" dirty="0" smtClean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941" dirty="0" smtClean="0">
                <a:solidFill>
                  <a:srgbClr val="000000"/>
                </a:solidFill>
                <a:latin typeface="IAUQWD+ArialMT"/>
                <a:cs typeface="IAUQWD+ArialMT"/>
              </a:rPr>
              <a:t>to </a:t>
            </a:r>
            <a:r>
              <a:rPr sz="1941" dirty="0">
                <a:solidFill>
                  <a:srgbClr val="000000"/>
                </a:solidFill>
                <a:latin typeface="IAUQWD+ArialMT"/>
                <a:cs typeface="IAUQWD+ArialMT"/>
              </a:rPr>
              <a:t>concatenate elements or </a:t>
            </a:r>
            <a:r>
              <a:rPr sz="1941" dirty="0" smtClean="0">
                <a:solidFill>
                  <a:srgbClr val="000000"/>
                </a:solidFill>
                <a:latin typeface="IAUQWD+ArialMT"/>
                <a:cs typeface="IAUQWD+ArialMT"/>
              </a:rPr>
              <a:t>sub-vectors</a:t>
            </a:r>
            <a:endParaRPr sz="1941" dirty="0">
              <a:solidFill>
                <a:srgbClr val="000000"/>
              </a:solidFill>
              <a:latin typeface="IAUQWD+ArialMT"/>
              <a:cs typeface="IAUQWD+ArialMT"/>
            </a:endParaRPr>
          </a:p>
        </p:txBody>
      </p:sp>
    </p:spTree>
    <p:extLst>
      <p:ext uri="{BB962C8B-B14F-4D97-AF65-F5344CB8AC3E}">
        <p14:creationId xmlns:p14="http://schemas.microsoft.com/office/powerpoint/2010/main" val="318724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1" y="1337093"/>
            <a:ext cx="3922864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Defining Vectors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815584" y="2404975"/>
            <a:ext cx="7896791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x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&lt;- c(2,0,0,4)</a:t>
            </a:r>
            <a:r>
              <a:rPr sz="1588" b="1" spc="94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10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Creates vector with elements 2,0,0,4</a:t>
            </a:r>
          </a:p>
          <a:p>
            <a:pPr>
              <a:lnSpc>
                <a:spcPts val="1799"/>
              </a:lnSpc>
              <a:spcBef>
                <a:spcPts val="155"/>
              </a:spcBef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y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&lt;- c(1,9,9,9)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815583" y="2889734"/>
            <a:ext cx="11465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x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+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104945" y="2889734"/>
            <a:ext cx="415605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9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Sums elements of two vectors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815584" y="3132447"/>
            <a:ext cx="211002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</a:t>
            </a:r>
            <a:r>
              <a:rPr sz="1588" spc="942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3</a:t>
            </a:r>
            <a:r>
              <a:rPr sz="1588" spc="93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9</a:t>
            </a:r>
            <a:r>
              <a:rPr sz="1588" spc="93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9</a:t>
            </a:r>
            <a:r>
              <a:rPr sz="1588" spc="-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13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x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*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4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5104945" y="3374493"/>
            <a:ext cx="2909844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Multiplies elements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815584" y="3617207"/>
            <a:ext cx="2110024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</a:t>
            </a:r>
            <a:r>
              <a:rPr sz="1588" spc="942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8</a:t>
            </a:r>
            <a:r>
              <a:rPr sz="1588" spc="93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0</a:t>
            </a:r>
            <a:r>
              <a:rPr sz="1588" spc="93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0</a:t>
            </a:r>
            <a:r>
              <a:rPr sz="1588" spc="-9" dirty="0">
                <a:solidFill>
                  <a:srgbClr val="000000"/>
                </a:solidFill>
                <a:latin typeface="NPDQMK+CourierNewPSMT"/>
                <a:cs typeface="NPDQMK+CourierNewPSMT"/>
              </a:rPr>
              <a:t> </a:t>
            </a: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16</a:t>
            </a:r>
          </a:p>
          <a:p>
            <a:pPr>
              <a:lnSpc>
                <a:spcPts val="1799"/>
              </a:lnSpc>
              <a:spcBef>
                <a:spcPts val="150"/>
              </a:spcBef>
            </a:pP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</a:t>
            </a:r>
            <a:r>
              <a:rPr sz="1588" b="1" spc="-9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sqrt(x)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707381" y="3859254"/>
            <a:ext cx="4710560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9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Function applies to each element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815584" y="4101301"/>
            <a:ext cx="5542702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9"/>
              </a:lnSpc>
            </a:pPr>
            <a:r>
              <a:rPr sz="1588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1.41 0.00 0.00 2.00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</a:t>
            </a:r>
            <a:r>
              <a:rPr sz="1588" b="1" spc="-9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 </a:t>
            </a:r>
            <a:r>
              <a:rPr sz="1588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Returns vector</a:t>
            </a:r>
          </a:p>
        </p:txBody>
      </p:sp>
    </p:spTree>
    <p:extLst>
      <p:ext uri="{BB962C8B-B14F-4D97-AF65-F5344CB8AC3E}">
        <p14:creationId xmlns:p14="http://schemas.microsoft.com/office/powerpoint/2010/main" val="210318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8" b="73520"/>
          <a:stretch/>
        </p:blipFill>
        <p:spPr>
          <a:xfrm>
            <a:off x="2375337" y="0"/>
            <a:ext cx="6703571" cy="11714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37" y="1360830"/>
            <a:ext cx="6877317" cy="404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some_vector</a:t>
            </a:r>
            <a:r>
              <a:rPr lang="en-US" dirty="0"/>
              <a:t> &lt;- c("John Doe", "poker player") </a:t>
            </a:r>
            <a:endParaRPr lang="en-US" dirty="0" smtClean="0"/>
          </a:p>
          <a:p>
            <a:r>
              <a:rPr lang="en-US" dirty="0" smtClean="0"/>
              <a:t>names(</a:t>
            </a:r>
            <a:r>
              <a:rPr lang="en-US" dirty="0" err="1" smtClean="0"/>
              <a:t>some_vector</a:t>
            </a:r>
            <a:r>
              <a:rPr lang="en-US" dirty="0"/>
              <a:t>) &lt;- c("Name", "Profession")</a:t>
            </a:r>
          </a:p>
        </p:txBody>
      </p:sp>
      <p:sp>
        <p:nvSpPr>
          <p:cNvPr id="5" name="object 3"/>
          <p:cNvSpPr txBox="1"/>
          <p:nvPr/>
        </p:nvSpPr>
        <p:spPr>
          <a:xfrm>
            <a:off x="2815591" y="1337093"/>
            <a:ext cx="3922864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lang="en-US" sz="2912" dirty="0" smtClean="0">
                <a:solidFill>
                  <a:srgbClr val="326565"/>
                </a:solidFill>
                <a:latin typeface="ONCLFV+Arial-Black"/>
                <a:cs typeface="ONCLFV+Arial-Black"/>
              </a:rPr>
              <a:t>Naming A</a:t>
            </a:r>
            <a:r>
              <a:rPr sz="2912" dirty="0" smtClean="0">
                <a:solidFill>
                  <a:srgbClr val="326565"/>
                </a:solidFill>
                <a:latin typeface="ONCLFV+Arial-Black"/>
                <a:cs typeface="ONCLFV+Arial-Black"/>
              </a:rPr>
              <a:t> Vector</a:t>
            </a:r>
            <a:endParaRPr sz="2912" dirty="0">
              <a:solidFill>
                <a:srgbClr val="326565"/>
              </a:solidFill>
              <a:latin typeface="ONCLFV+Arial-Black"/>
              <a:cs typeface="ONCLFV+Arial-Blac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3741038"/>
            <a:ext cx="340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5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6423022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Accessing Vector 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096145"/>
            <a:ext cx="6352841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8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Use the </a:t>
            </a:r>
            <a:r>
              <a:rPr sz="2382" dirty="0">
                <a:solidFill>
                  <a:srgbClr val="000000"/>
                </a:solidFill>
                <a:latin typeface="NPDQMK+CourierNewPSMT"/>
                <a:cs typeface="NPDQMK+CourierNewPSMT"/>
              </a:rPr>
              <a:t>[]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operator to select elements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5590" y="2839768"/>
            <a:ext cx="4619541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To select specific elements: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19001" y="3115078"/>
            <a:ext cx="6110745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3"/>
              </a:lnSpc>
            </a:pPr>
            <a:r>
              <a:rPr sz="2912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2912" spc="15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1941" dirty="0">
                <a:solidFill>
                  <a:srgbClr val="000000"/>
                </a:solidFill>
                <a:latin typeface="IAUQWD+ArialMT"/>
                <a:cs typeface="IAUQWD+ArialMT"/>
              </a:rPr>
              <a:t>Use index or vector of indexes to identify them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5590" y="3888638"/>
            <a:ext cx="490965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To exclude specific elements: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19001" y="4164621"/>
            <a:ext cx="4519323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3"/>
              </a:lnSpc>
            </a:pPr>
            <a:r>
              <a:rPr sz="2912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2912" spc="15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1941" dirty="0">
                <a:solidFill>
                  <a:srgbClr val="000000"/>
                </a:solidFill>
                <a:latin typeface="IAUQWD+ArialMT"/>
                <a:cs typeface="IAUQWD+ArialMT"/>
              </a:rPr>
              <a:t>Negate index or vector of indexes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815590" y="4938181"/>
            <a:ext cx="2258403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1"/>
              </a:lnSpc>
            </a:pPr>
            <a:r>
              <a:rPr sz="1677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677" spc="711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382" dirty="0">
                <a:solidFill>
                  <a:srgbClr val="000000"/>
                </a:solidFill>
                <a:latin typeface="IAUQWD+ArialMT"/>
                <a:cs typeface="IAUQWD+ArialMT"/>
              </a:rPr>
              <a:t>Alternative: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219001" y="5213490"/>
            <a:ext cx="7517006" cy="4231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53"/>
              </a:lnSpc>
            </a:pPr>
            <a:r>
              <a:rPr sz="2912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2912" spc="15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1941" dirty="0">
                <a:solidFill>
                  <a:srgbClr val="000000"/>
                </a:solidFill>
                <a:latin typeface="IAUQWD+ArialMT"/>
                <a:cs typeface="IAUQWD+ArialMT"/>
              </a:rPr>
              <a:t>Use vector of T and F values to select subset of elements</a:t>
            </a:r>
          </a:p>
        </p:txBody>
      </p:sp>
    </p:spTree>
    <p:extLst>
      <p:ext uri="{BB962C8B-B14F-4D97-AF65-F5344CB8AC3E}">
        <p14:creationId xmlns:p14="http://schemas.microsoft.com/office/powerpoint/2010/main" val="6607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6423022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Accessing Vector Elements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0" y="2102929"/>
            <a:ext cx="210892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x &lt;- c(2,0,0,4)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15590" y="2318747"/>
            <a:ext cx="916265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000000"/>
                </a:solidFill>
                <a:latin typeface="WGDPWJ+CourierNewPS-BoldMT"/>
                <a:cs typeface="WGDPWJ+CourierNewPS-BoldMT"/>
              </a:rPr>
              <a:t>&gt; x[1]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325696" y="2318747"/>
            <a:ext cx="6079193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b="1" dirty="0">
                <a:solidFill>
                  <a:srgbClr val="326565"/>
                </a:solidFill>
                <a:latin typeface="WGDPWJ+CourierNewPS-BoldMT"/>
                <a:cs typeface="WGDPWJ+CourierNewPS-BoldMT"/>
              </a:rPr>
              <a:t># Select the first element, equivalent to x[c(1)]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15589" y="2533899"/>
            <a:ext cx="807424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601"/>
              </a:lnSpc>
            </a:pPr>
            <a:r>
              <a:rPr sz="1412" dirty="0">
                <a:solidFill>
                  <a:srgbClr val="000000"/>
                </a:solidFill>
                <a:latin typeface="NPDQMK+CourierNewPSMT"/>
                <a:cs typeface="NPDQMK+CourierNewPSMT"/>
              </a:rPr>
              <a:t>[1] 2</a:t>
            </a:r>
          </a:p>
        </p:txBody>
      </p:sp>
    </p:spTree>
    <p:extLst>
      <p:ext uri="{BB962C8B-B14F-4D97-AF65-F5344CB8AC3E}">
        <p14:creationId xmlns:p14="http://schemas.microsoft.com/office/powerpoint/2010/main" val="1875719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336501" y="3075436"/>
            <a:ext cx="5948214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2378" spc="-10" dirty="0">
                <a:latin typeface="Arial"/>
                <a:cs typeface="Arial"/>
              </a:rPr>
              <a:t>Who has experience with</a:t>
            </a:r>
            <a:r>
              <a:rPr sz="2378" spc="-69" dirty="0">
                <a:latin typeface="Arial"/>
                <a:cs typeface="Arial"/>
              </a:rPr>
              <a:t> </a:t>
            </a:r>
            <a:r>
              <a:rPr sz="2378" spc="-10">
                <a:latin typeface="Arial"/>
                <a:cs typeface="Arial"/>
              </a:rPr>
              <a:t>programming</a:t>
            </a:r>
            <a:r>
              <a:rPr sz="2378" spc="-10" smtClean="0">
                <a:latin typeface="Arial"/>
                <a:cs typeface="Arial"/>
              </a:rPr>
              <a:t>?</a:t>
            </a:r>
            <a:endParaRPr sz="237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2013392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452" y="593034"/>
            <a:ext cx="10058400" cy="552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564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667" y="1103589"/>
            <a:ext cx="8312727" cy="479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91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0"/>
            <a:ext cx="10058400" cy="571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16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54" y="685248"/>
            <a:ext cx="10058400" cy="44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905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04519"/>
            <a:ext cx="10058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55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54" y="804519"/>
            <a:ext cx="10058400" cy="444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9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12192000" cy="595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1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0791" y="701002"/>
            <a:ext cx="9131836" cy="43601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213925">
              <a:lnSpc>
                <a:spcPts val="3409"/>
              </a:lnSpc>
            </a:pPr>
            <a:r>
              <a:rPr dirty="0" smtClean="0">
                <a:solidFill>
                  <a:schemeClr val="accent6">
                    <a:lumMod val="75000"/>
                  </a:schemeClr>
                </a:solidFill>
              </a:rPr>
              <a:t>Previous </a:t>
            </a:r>
            <a:r>
              <a:rPr spc="10" dirty="0" smtClean="0">
                <a:solidFill>
                  <a:schemeClr val="accent6">
                    <a:lumMod val="75000"/>
                  </a:schemeClr>
                </a:solidFill>
              </a:rPr>
              <a:t>experience with </a:t>
            </a:r>
            <a:r>
              <a:rPr spc="20" dirty="0" smtClean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spc="2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1285" y="2989706"/>
            <a:ext cx="5505275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sz="2378" spc="-10" dirty="0">
                <a:latin typeface="Arial"/>
                <a:cs typeface="Arial"/>
              </a:rPr>
              <a:t>Who has already </a:t>
            </a:r>
            <a:r>
              <a:rPr sz="2378" spc="-30" dirty="0">
                <a:latin typeface="Arial"/>
                <a:cs typeface="Arial"/>
              </a:rPr>
              <a:t>executed </a:t>
            </a:r>
            <a:r>
              <a:rPr sz="2378" spc="-10" dirty="0">
                <a:latin typeface="Arial"/>
                <a:cs typeface="Arial"/>
              </a:rPr>
              <a:t>an</a:t>
            </a:r>
            <a:r>
              <a:rPr sz="2378" spc="10" dirty="0">
                <a:latin typeface="Arial"/>
                <a:cs typeface="Arial"/>
              </a:rPr>
              <a:t> </a:t>
            </a:r>
            <a:r>
              <a:rPr sz="2378" spc="-10" dirty="0">
                <a:latin typeface="Arial"/>
                <a:cs typeface="Arial"/>
              </a:rPr>
              <a:t>algorithm?</a:t>
            </a:r>
            <a:endParaRPr sz="2378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2887594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242861" y="3154517"/>
            <a:ext cx="166806" cy="16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/>
          <p:nvPr/>
        </p:nvSpPr>
        <p:spPr>
          <a:xfrm>
            <a:off x="2242861" y="3593304"/>
            <a:ext cx="166806" cy="16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0" name="object 10"/>
          <p:cNvSpPr txBox="1"/>
          <p:nvPr/>
        </p:nvSpPr>
        <p:spPr>
          <a:xfrm>
            <a:off x="1929640" y="1881580"/>
            <a:ext cx="7905736" cy="203309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1713911">
              <a:spcBef>
                <a:spcPts val="188"/>
              </a:spcBef>
            </a:pP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Who has already </a:t>
            </a:r>
            <a:r>
              <a:rPr sz="2378" spc="-30" dirty="0">
                <a:solidFill>
                  <a:srgbClr val="00AEEF"/>
                </a:solidFill>
                <a:latin typeface="Arial"/>
                <a:cs typeface="Arial"/>
              </a:rPr>
              <a:t>executed </a:t>
            </a: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an algorithm?  </a:t>
            </a:r>
            <a:r>
              <a:rPr sz="2378" spc="-10" dirty="0">
                <a:latin typeface="Arial"/>
                <a:cs typeface="Arial"/>
              </a:rPr>
              <a:t>Examples</a:t>
            </a:r>
            <a:r>
              <a:rPr sz="2378" spc="-10" dirty="0" smtClean="0">
                <a:latin typeface="Arial"/>
                <a:cs typeface="Arial"/>
              </a:rPr>
              <a:t>:</a:t>
            </a:r>
            <a:endParaRPr lang="en-US" sz="2378" spc="-10" dirty="0" smtClean="0">
              <a:latin typeface="Arial"/>
              <a:cs typeface="Arial"/>
            </a:endParaRPr>
          </a:p>
          <a:p>
            <a:pPr marL="25168" marR="1713911">
              <a:spcBef>
                <a:spcPts val="188"/>
              </a:spcBef>
            </a:pPr>
            <a:endParaRPr sz="2378" dirty="0">
              <a:latin typeface="Arial"/>
              <a:cs typeface="Arial"/>
            </a:endParaRPr>
          </a:p>
          <a:p>
            <a:pPr marL="614089" marR="588922">
              <a:lnSpc>
                <a:spcPct val="121100"/>
              </a:lnSpc>
              <a:spcBef>
                <a:spcPts val="10"/>
              </a:spcBef>
            </a:pPr>
            <a:r>
              <a:rPr sz="2378" spc="-30" dirty="0">
                <a:latin typeface="Arial"/>
                <a:cs typeface="Arial"/>
              </a:rPr>
              <a:t>Follow </a:t>
            </a:r>
            <a:r>
              <a:rPr sz="2378" spc="-10" dirty="0">
                <a:latin typeface="Arial"/>
                <a:cs typeface="Arial"/>
              </a:rPr>
              <a:t>a recipe from a book to cook.  </a:t>
            </a:r>
            <a:endParaRPr lang="en-US" sz="2378" spc="-10" dirty="0" smtClean="0">
              <a:latin typeface="Arial"/>
              <a:cs typeface="Arial"/>
            </a:endParaRPr>
          </a:p>
          <a:p>
            <a:pPr marL="614089" marR="588922">
              <a:lnSpc>
                <a:spcPct val="121100"/>
              </a:lnSpc>
              <a:spcBef>
                <a:spcPts val="10"/>
              </a:spcBef>
            </a:pPr>
            <a:r>
              <a:rPr sz="2378" spc="-10" dirty="0" smtClean="0">
                <a:latin typeface="Arial"/>
                <a:cs typeface="Arial"/>
              </a:rPr>
              <a:t>Decipher </a:t>
            </a:r>
            <a:r>
              <a:rPr sz="2378" spc="-10" dirty="0">
                <a:latin typeface="Arial"/>
                <a:cs typeface="Arial"/>
              </a:rPr>
              <a:t>instructions to configurate a</a:t>
            </a:r>
            <a:r>
              <a:rPr sz="2378" spc="40" dirty="0">
                <a:latin typeface="Arial"/>
                <a:cs typeface="Arial"/>
              </a:rPr>
              <a:t> </a:t>
            </a:r>
            <a:r>
              <a:rPr sz="2378" spc="-30" dirty="0">
                <a:latin typeface="Arial"/>
                <a:cs typeface="Arial"/>
              </a:rPr>
              <a:t>device</a:t>
            </a:r>
            <a:r>
              <a:rPr sz="2378" spc="-30" dirty="0" smtClean="0">
                <a:latin typeface="Arial"/>
                <a:cs typeface="Arial"/>
              </a:rPr>
              <a:t>.</a:t>
            </a:r>
            <a:r>
              <a:rPr sz="2378" spc="-10" dirty="0" smtClean="0">
                <a:latin typeface="Arial"/>
                <a:cs typeface="Arial"/>
              </a:rPr>
              <a:t>.</a:t>
            </a:r>
            <a:endParaRPr sz="2378" dirty="0">
              <a:latin typeface="Arial"/>
              <a:cs typeface="Arial"/>
            </a:endParaRPr>
          </a:p>
        </p:txBody>
      </p:sp>
      <p:sp>
        <p:nvSpPr>
          <p:cNvPr id="12" name="object 4"/>
          <p:cNvSpPr txBox="1">
            <a:spLocks noGrp="1"/>
          </p:cNvSpPr>
          <p:nvPr>
            <p:ph type="title"/>
          </p:nvPr>
        </p:nvSpPr>
        <p:spPr>
          <a:xfrm>
            <a:off x="1929640" y="229328"/>
            <a:ext cx="9131836" cy="43601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213925">
              <a:lnSpc>
                <a:spcPts val="3409"/>
              </a:lnSpc>
            </a:pPr>
            <a:r>
              <a:rPr dirty="0" smtClean="0">
                <a:solidFill>
                  <a:schemeClr val="accent6">
                    <a:lumMod val="75000"/>
                  </a:schemeClr>
                </a:solidFill>
              </a:rPr>
              <a:t>Previous </a:t>
            </a:r>
            <a:r>
              <a:rPr spc="10" dirty="0" smtClean="0">
                <a:solidFill>
                  <a:schemeClr val="accent6">
                    <a:lumMod val="75000"/>
                  </a:schemeClr>
                </a:solidFill>
              </a:rPr>
              <a:t>experience with </a:t>
            </a:r>
            <a:r>
              <a:rPr spc="20" dirty="0" smtClean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spc="2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291409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40791" y="701002"/>
            <a:ext cx="9131836" cy="43601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213925">
              <a:lnSpc>
                <a:spcPts val="3409"/>
              </a:lnSpc>
            </a:pPr>
            <a:r>
              <a:rPr dirty="0" smtClean="0">
                <a:solidFill>
                  <a:schemeClr val="accent6">
                    <a:lumMod val="75000"/>
                  </a:schemeClr>
                </a:solidFill>
              </a:rPr>
              <a:t>Previous </a:t>
            </a:r>
            <a:r>
              <a:rPr spc="10" dirty="0" smtClean="0">
                <a:solidFill>
                  <a:schemeClr val="accent6">
                    <a:lumMod val="75000"/>
                  </a:schemeClr>
                </a:solidFill>
              </a:rPr>
              <a:t>experience with </a:t>
            </a:r>
            <a:r>
              <a:rPr spc="20" dirty="0" smtClean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spc="2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1285" y="2989706"/>
            <a:ext cx="5505275" cy="390077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>
              <a:spcBef>
                <a:spcPts val="188"/>
              </a:spcBef>
            </a:pPr>
            <a:r>
              <a:rPr lang="en-US" sz="2378" spc="-10" dirty="0" smtClean="0">
                <a:latin typeface="Arial"/>
                <a:cs typeface="Arial"/>
              </a:rPr>
              <a:t>Who has already </a:t>
            </a:r>
            <a:r>
              <a:rPr lang="en-US" sz="2378" dirty="0" smtClean="0">
                <a:latin typeface="Arial"/>
                <a:cs typeface="Arial"/>
              </a:rPr>
              <a:t>written </a:t>
            </a:r>
            <a:r>
              <a:rPr lang="en-US" sz="2378" spc="-10" dirty="0" smtClean="0">
                <a:latin typeface="Arial"/>
                <a:cs typeface="Arial"/>
              </a:rPr>
              <a:t>an algorithm?</a:t>
            </a:r>
            <a:endParaRPr sz="2378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791539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677761" y="3087614"/>
            <a:ext cx="166806" cy="16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/>
          <p:nvPr/>
        </p:nvSpPr>
        <p:spPr>
          <a:xfrm>
            <a:off x="2688912" y="3771724"/>
            <a:ext cx="166806" cy="166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13" name="object 13"/>
          <p:cNvSpPr txBox="1"/>
          <p:nvPr/>
        </p:nvSpPr>
        <p:spPr>
          <a:xfrm>
            <a:off x="2444404" y="2057258"/>
            <a:ext cx="9747596" cy="2373632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5168" marR="3147207">
              <a:spcBef>
                <a:spcPts val="1199"/>
              </a:spcBef>
            </a:pPr>
            <a:r>
              <a:rPr sz="2378" spc="-10" dirty="0" smtClean="0">
                <a:solidFill>
                  <a:srgbClr val="00AEEF"/>
                </a:solidFill>
                <a:latin typeface="Arial"/>
                <a:cs typeface="Arial"/>
              </a:rPr>
              <a:t>Who </a:t>
            </a: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has already </a:t>
            </a:r>
            <a:r>
              <a:rPr sz="2378" dirty="0">
                <a:solidFill>
                  <a:srgbClr val="00AEEF"/>
                </a:solidFill>
                <a:latin typeface="Arial"/>
                <a:cs typeface="Arial"/>
              </a:rPr>
              <a:t>written </a:t>
            </a: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an algorithm?  </a:t>
            </a:r>
            <a:r>
              <a:rPr sz="2378" spc="-10" dirty="0">
                <a:latin typeface="Arial"/>
                <a:cs typeface="Arial"/>
              </a:rPr>
              <a:t>Examples:</a:t>
            </a:r>
            <a:endParaRPr sz="2378" dirty="0">
              <a:latin typeface="Arial"/>
              <a:cs typeface="Arial"/>
            </a:endParaRPr>
          </a:p>
          <a:p>
            <a:pPr marL="614089">
              <a:spcBef>
                <a:spcPts val="604"/>
              </a:spcBef>
            </a:pPr>
            <a:r>
              <a:rPr sz="2378" spc="-10" dirty="0">
                <a:latin typeface="Arial"/>
                <a:cs typeface="Arial"/>
              </a:rPr>
              <a:t>Indicate the </a:t>
            </a:r>
            <a:r>
              <a:rPr sz="2378" spc="-50" dirty="0">
                <a:latin typeface="Arial"/>
                <a:cs typeface="Arial"/>
              </a:rPr>
              <a:t>way </a:t>
            </a:r>
            <a:r>
              <a:rPr sz="2378" spc="-10" dirty="0">
                <a:latin typeface="Arial"/>
                <a:cs typeface="Arial"/>
              </a:rPr>
              <a:t>to the </a:t>
            </a:r>
            <a:r>
              <a:rPr lang="en-US" sz="2378" spc="-10" dirty="0" smtClean="0">
                <a:latin typeface="Arial"/>
                <a:cs typeface="Arial"/>
              </a:rPr>
              <a:t>to someone how to go from Shahbag to Gulshan</a:t>
            </a:r>
            <a:endParaRPr sz="2378" dirty="0">
              <a:latin typeface="Arial"/>
              <a:cs typeface="Arial"/>
            </a:endParaRPr>
          </a:p>
          <a:p>
            <a:pPr marL="614089" marR="10067">
              <a:spcBef>
                <a:spcPts val="614"/>
              </a:spcBef>
            </a:pPr>
            <a:r>
              <a:rPr sz="2378" dirty="0" smtClean="0">
                <a:latin typeface="Arial"/>
                <a:cs typeface="Arial"/>
              </a:rPr>
              <a:t>Write </a:t>
            </a:r>
            <a:r>
              <a:rPr sz="2378" spc="-10" dirty="0">
                <a:latin typeface="Arial"/>
                <a:cs typeface="Arial"/>
              </a:rPr>
              <a:t>instructions </a:t>
            </a:r>
            <a:r>
              <a:rPr sz="2378" spc="-40" dirty="0">
                <a:latin typeface="Arial"/>
                <a:cs typeface="Arial"/>
              </a:rPr>
              <a:t>for </a:t>
            </a:r>
            <a:r>
              <a:rPr sz="2378" spc="-20" dirty="0">
                <a:latin typeface="Arial"/>
                <a:cs typeface="Arial"/>
              </a:rPr>
              <a:t>your </a:t>
            </a:r>
            <a:r>
              <a:rPr sz="2378" spc="-10" dirty="0" smtClean="0">
                <a:latin typeface="Arial"/>
                <a:cs typeface="Arial"/>
              </a:rPr>
              <a:t>parents </a:t>
            </a:r>
            <a:r>
              <a:rPr sz="2378" spc="-10" dirty="0">
                <a:latin typeface="Arial"/>
                <a:cs typeface="Arial"/>
              </a:rPr>
              <a:t>on  </a:t>
            </a:r>
            <a:r>
              <a:rPr sz="2378" spc="-20" dirty="0">
                <a:latin typeface="Arial"/>
                <a:cs typeface="Arial"/>
              </a:rPr>
              <a:t>how </a:t>
            </a:r>
            <a:r>
              <a:rPr sz="2378" spc="-10" dirty="0">
                <a:latin typeface="Arial"/>
                <a:cs typeface="Arial"/>
              </a:rPr>
              <a:t>to use the </a:t>
            </a:r>
            <a:r>
              <a:rPr sz="2378" dirty="0">
                <a:latin typeface="Arial"/>
                <a:cs typeface="Arial"/>
              </a:rPr>
              <a:t>printer </a:t>
            </a:r>
            <a:r>
              <a:rPr sz="2378" spc="-10" dirty="0">
                <a:latin typeface="Arial"/>
                <a:cs typeface="Arial"/>
              </a:rPr>
              <a:t>/ email / </a:t>
            </a:r>
            <a:r>
              <a:rPr lang="en-US" sz="2378" spc="-10" dirty="0" smtClean="0">
                <a:latin typeface="Arial"/>
                <a:cs typeface="Arial"/>
              </a:rPr>
              <a:t>zoom/ mobile</a:t>
            </a:r>
            <a:r>
              <a:rPr sz="2378" spc="-40" dirty="0" smtClean="0">
                <a:latin typeface="Arial"/>
                <a:cs typeface="Arial"/>
              </a:rPr>
              <a:t>.</a:t>
            </a:r>
            <a:endParaRPr sz="2378" dirty="0">
              <a:latin typeface="Arial"/>
              <a:cs typeface="Arial"/>
            </a:endParaRPr>
          </a:p>
        </p:txBody>
      </p:sp>
      <p:sp>
        <p:nvSpPr>
          <p:cNvPr id="15" name="object 4"/>
          <p:cNvSpPr txBox="1">
            <a:spLocks noGrp="1"/>
          </p:cNvSpPr>
          <p:nvPr>
            <p:ph type="title"/>
          </p:nvPr>
        </p:nvSpPr>
        <p:spPr>
          <a:xfrm>
            <a:off x="1940791" y="701002"/>
            <a:ext cx="9131836" cy="43601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 marL="213925">
              <a:lnSpc>
                <a:spcPts val="3409"/>
              </a:lnSpc>
            </a:pPr>
            <a:r>
              <a:rPr dirty="0" smtClean="0">
                <a:solidFill>
                  <a:schemeClr val="accent6">
                    <a:lumMod val="75000"/>
                  </a:schemeClr>
                </a:solidFill>
              </a:rPr>
              <a:t>Previous </a:t>
            </a:r>
            <a:r>
              <a:rPr spc="10" dirty="0" smtClean="0">
                <a:solidFill>
                  <a:schemeClr val="accent6">
                    <a:lumMod val="75000"/>
                  </a:schemeClr>
                </a:solidFill>
              </a:rPr>
              <a:t>experience with </a:t>
            </a:r>
            <a:r>
              <a:rPr spc="20" dirty="0" smtClean="0">
                <a:solidFill>
                  <a:schemeClr val="accent6">
                    <a:lumMod val="75000"/>
                  </a:schemeClr>
                </a:solidFill>
              </a:rPr>
              <a:t>algorithms</a:t>
            </a:r>
            <a:endParaRPr spc="2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884575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817438" y="2183004"/>
            <a:ext cx="8554254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2723133" marR="10067" indent="-2699224">
              <a:spcBef>
                <a:spcPts val="188"/>
              </a:spcBef>
            </a:pP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An algorithm is a list of instructions that, upon correct </a:t>
            </a:r>
            <a:r>
              <a:rPr sz="2378" spc="-30" dirty="0">
                <a:solidFill>
                  <a:srgbClr val="00AEEF"/>
                </a:solidFill>
                <a:latin typeface="Arial"/>
                <a:cs typeface="Arial"/>
              </a:rPr>
              <a:t>execution,  </a:t>
            </a: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lead to a </a:t>
            </a:r>
            <a:r>
              <a:rPr sz="2378" spc="-20" dirty="0">
                <a:solidFill>
                  <a:srgbClr val="00AEEF"/>
                </a:solidFill>
                <a:latin typeface="Arial"/>
                <a:cs typeface="Arial"/>
              </a:rPr>
              <a:t>wanted </a:t>
            </a:r>
            <a:r>
              <a:rPr sz="2378" spc="-10" dirty="0">
                <a:solidFill>
                  <a:srgbClr val="00AEEF"/>
                </a:solidFill>
                <a:latin typeface="Arial"/>
                <a:cs typeface="Arial"/>
              </a:rPr>
              <a:t>result.</a:t>
            </a:r>
            <a:endParaRPr sz="2378">
              <a:latin typeface="Arial"/>
              <a:cs typeface="Arial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37318"/>
      </p:ext>
    </p:extLst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15590" y="1337093"/>
            <a:ext cx="2650533" cy="525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106"/>
              </a:lnSpc>
            </a:pPr>
            <a:r>
              <a:rPr sz="2912" dirty="0">
                <a:solidFill>
                  <a:srgbClr val="326565"/>
                </a:solidFill>
                <a:latin typeface="ONCLFV+Arial-Black"/>
                <a:cs typeface="ONCLFV+Arial-Black"/>
              </a:rPr>
              <a:t>This Week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815591" y="2147477"/>
            <a:ext cx="5659566" cy="833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The R programming language</a:t>
            </a:r>
          </a:p>
          <a:p>
            <a:pPr marL="403432">
              <a:lnSpc>
                <a:spcPts val="3420"/>
              </a:lnSpc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Syntax and constructs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219001" y="2921086"/>
            <a:ext cx="3515096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45"/>
              </a:lnSpc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Variable initializations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219001" y="3341307"/>
            <a:ext cx="347877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45"/>
              </a:lnSpc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Function </a:t>
            </a:r>
            <a:r>
              <a:rPr sz="2294" dirty="0" smtClean="0">
                <a:solidFill>
                  <a:srgbClr val="000000"/>
                </a:solidFill>
                <a:latin typeface="IAUQWD+ArialMT"/>
                <a:cs typeface="IAUQWD+ArialMT"/>
              </a:rPr>
              <a:t>declarations</a:t>
            </a:r>
            <a:endParaRPr lang="en-US" sz="2294" dirty="0" smtClean="0">
              <a:solidFill>
                <a:srgbClr val="000000"/>
              </a:solidFill>
              <a:latin typeface="IAUQWD+ArialMT"/>
              <a:cs typeface="IAUQWD+Arial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15591" y="4329936"/>
            <a:ext cx="73460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058"/>
              </a:lnSpc>
            </a:pPr>
            <a:r>
              <a:rPr sz="1941" dirty="0">
                <a:solidFill>
                  <a:srgbClr val="CCCC99"/>
                </a:solidFill>
                <a:latin typeface="QFDKHN+Wingdings-Regular"/>
                <a:cs typeface="QFDKHN+Wingdings-Regular"/>
              </a:rPr>
              <a:t>z</a:t>
            </a:r>
            <a:r>
              <a:rPr sz="1941" spc="447" dirty="0">
                <a:solidFill>
                  <a:srgbClr val="CCCC99"/>
                </a:solidFill>
                <a:latin typeface="Times New Roman"/>
                <a:cs typeface="Times New Roman"/>
              </a:rPr>
              <a:t> </a:t>
            </a:r>
            <a:r>
              <a:rPr sz="2735" dirty="0">
                <a:solidFill>
                  <a:srgbClr val="000000"/>
                </a:solidFill>
                <a:latin typeface="IAUQWD+ArialMT"/>
                <a:cs typeface="IAUQWD+ArialMT"/>
              </a:rPr>
              <a:t>Introduction to R Graphics Functionality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219001" y="4683323"/>
            <a:ext cx="3591798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45"/>
              </a:lnSpc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Some useful functions</a:t>
            </a:r>
          </a:p>
        </p:txBody>
      </p:sp>
      <p:sp>
        <p:nvSpPr>
          <p:cNvPr id="9" name="object 6"/>
          <p:cNvSpPr txBox="1"/>
          <p:nvPr/>
        </p:nvSpPr>
        <p:spPr>
          <a:xfrm>
            <a:off x="3219001" y="3701575"/>
            <a:ext cx="347877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845"/>
              </a:lnSpc>
            </a:pPr>
            <a:r>
              <a:rPr sz="3441" dirty="0">
                <a:solidFill>
                  <a:srgbClr val="97CCCC"/>
                </a:solidFill>
                <a:latin typeface="IAUQWD+ArialMT"/>
                <a:cs typeface="IAUQWD+ArialMT"/>
              </a:rPr>
              <a:t>•</a:t>
            </a:r>
            <a:r>
              <a:rPr sz="3441" spc="-176" dirty="0">
                <a:solidFill>
                  <a:srgbClr val="97CCCC"/>
                </a:solidFill>
                <a:latin typeface="IAUQWD+ArialMT"/>
                <a:cs typeface="IAUQWD+ArialMT"/>
              </a:rPr>
              <a:t> </a:t>
            </a:r>
            <a:r>
              <a:rPr sz="2294" dirty="0">
                <a:solidFill>
                  <a:srgbClr val="000000"/>
                </a:solidFill>
                <a:latin typeface="IAUQWD+ArialMT"/>
                <a:cs typeface="IAUQWD+ArialMT"/>
              </a:rPr>
              <a:t>Function </a:t>
            </a:r>
            <a:r>
              <a:rPr sz="2294" dirty="0" smtClean="0">
                <a:solidFill>
                  <a:srgbClr val="000000"/>
                </a:solidFill>
                <a:latin typeface="IAUQWD+ArialMT"/>
                <a:cs typeface="IAUQWD+ArialMT"/>
              </a:rPr>
              <a:t>declarations</a:t>
            </a:r>
            <a:endParaRPr lang="en-US" sz="2294" dirty="0" smtClean="0">
              <a:solidFill>
                <a:srgbClr val="000000"/>
              </a:solidFill>
              <a:latin typeface="IAUQWD+ArialMT"/>
              <a:cs typeface="IAUQWD+ArialMT"/>
            </a:endParaRPr>
          </a:p>
        </p:txBody>
      </p:sp>
    </p:spTree>
    <p:extLst>
      <p:ext uri="{BB962C8B-B14F-4D97-AF65-F5344CB8AC3E}">
        <p14:creationId xmlns:p14="http://schemas.microsoft.com/office/powerpoint/2010/main" val="29647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14339</TotalTime>
  <Words>1157</Words>
  <Application>Microsoft Macintosh PowerPoint</Application>
  <PresentationFormat>Widescreen</PresentationFormat>
  <Paragraphs>188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0" baseType="lpstr">
      <vt:lpstr>Calibri</vt:lpstr>
      <vt:lpstr>Courier New</vt:lpstr>
      <vt:lpstr>Gill Sans MT</vt:lpstr>
      <vt:lpstr>IAUQWD+ArialMT</vt:lpstr>
      <vt:lpstr>KJVNSR+Calibri</vt:lpstr>
      <vt:lpstr>NPDQMK+CourierNewPSMT</vt:lpstr>
      <vt:lpstr>ONCLFV+Arial-Black</vt:lpstr>
      <vt:lpstr>PRFBAD+TimesNewRomanPS-BoldMT</vt:lpstr>
      <vt:lpstr>QFDKHN+Wingdings-Regular</vt:lpstr>
      <vt:lpstr>Times New Roman</vt:lpstr>
      <vt:lpstr>USVKED+Arial-BoldMT</vt:lpstr>
      <vt:lpstr>WGDPWJ+CourierNewPS-BoldMT</vt:lpstr>
      <vt:lpstr>Arial</vt:lpstr>
      <vt:lpstr>Gallery</vt:lpstr>
      <vt:lpstr>Introduction to programming in R for Biologist</vt:lpstr>
      <vt:lpstr>PowerPoint Presentation</vt:lpstr>
      <vt:lpstr>PowerPoint Presentation</vt:lpstr>
      <vt:lpstr>Previous experience with algorithms</vt:lpstr>
      <vt:lpstr>Previous experience with algorithms</vt:lpstr>
      <vt:lpstr>Previous experience with algorithms</vt:lpstr>
      <vt:lpstr>Previous experience with algorithms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 R for Biologist</dc:title>
  <dc:creator>Mohammad Sayeem</dc:creator>
  <cp:lastModifiedBy>Mohammad Sayeem</cp:lastModifiedBy>
  <cp:revision>31</cp:revision>
  <dcterms:created xsi:type="dcterms:W3CDTF">2020-06-23T07:51:35Z</dcterms:created>
  <dcterms:modified xsi:type="dcterms:W3CDTF">2020-07-04T07:10:00Z</dcterms:modified>
</cp:coreProperties>
</file>